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0" d="100"/>
          <a:sy n="90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857224" y="785794"/>
          <a:ext cx="7286676" cy="5786479"/>
        </p:xfrm>
        <a:graphic>
          <a:graphicData uri="http://schemas.openxmlformats.org/drawingml/2006/table">
            <a:tbl>
              <a:tblPr rtl="1"/>
              <a:tblGrid>
                <a:gridCol w="1834257"/>
                <a:gridCol w="5452419"/>
              </a:tblGrid>
              <a:tr h="42389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mbria"/>
                          <a:ea typeface="Times New Roman"/>
                          <a:cs typeface="Times New Roman"/>
                        </a:rPr>
                        <a:t>الكلمة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latin typeface="Cambria"/>
                          <a:ea typeface="Times New Roman"/>
                          <a:cs typeface="Times New Roman"/>
                        </a:rPr>
                        <a:t>موقعها الاعرابي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0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ضوء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بـ( على )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7935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نا</a:t>
                      </a: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رٍ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مضاف اليه مجرور بالكسرة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21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أمِّ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من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2953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ربكِ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مضاف اليه مجرور بالكسرة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النميرةِ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الباء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820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بطونها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مضاف اليه مجرور بالكسرة</a:t>
                      </a:r>
                      <a:r>
                        <a:rPr lang="ar-SA" sz="700">
                          <a:latin typeface="Calibri"/>
                          <a:ea typeface="Calibri"/>
                          <a:cs typeface="Arial"/>
                        </a:rPr>
                        <a:t>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بلبانِ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الباء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اللحدِ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في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ببلدةٍ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الباء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أثرٍ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(على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شباةِ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معطوف مجرور بالكسرة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بسهمٍ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الباء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مكانِ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مضاف اليه مجرور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للمقيمِ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ل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كالبلقِ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مجرور بـ ( كـ )  وعلامة جره الكسرة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بطونها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مضاف اليه مجرور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7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بجوائها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اسم مجرور </a:t>
                      </a:r>
                      <a:r>
                        <a:rPr lang="ar-SA" sz="1200" b="1" dirty="0" err="1">
                          <a:latin typeface="Calibri"/>
                          <a:ea typeface="Calibri"/>
                          <a:cs typeface="Arial"/>
                        </a:rPr>
                        <a:t>بـ</a:t>
                      </a: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 ( الباء )  وعلامة جره الكسرة .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2500298" y="0"/>
            <a:ext cx="4159250" cy="63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المجرورات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2071670" y="142852"/>
            <a:ext cx="4159250" cy="6334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المرفوعات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428596" y="1000108"/>
          <a:ext cx="8215370" cy="5572160"/>
        </p:xfrm>
        <a:graphic>
          <a:graphicData uri="http://schemas.openxmlformats.org/drawingml/2006/table">
            <a:tbl>
              <a:tblPr rtl="1"/>
              <a:tblGrid>
                <a:gridCol w="1849316"/>
                <a:gridCol w="6366054"/>
              </a:tblGrid>
              <a:tr h="4081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mbria"/>
                          <a:ea typeface="Times New Roman"/>
                          <a:cs typeface="Times New Roman"/>
                        </a:rPr>
                        <a:t>الكلمة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latin typeface="Cambria"/>
                          <a:ea typeface="Times New Roman"/>
                          <a:cs typeface="Times New Roman"/>
                        </a:rPr>
                        <a:t>موقعها الاعرابي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والغدرُ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معطوف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6530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الشوقُ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مبتدأ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4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الشفتان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الالف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732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النوارُ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نائب فاعل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6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الحياءُ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مبتدأ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679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استعبارُ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الضمة </a:t>
                      </a:r>
                      <a:r>
                        <a:rPr lang="ar-SA" sz="700">
                          <a:latin typeface="Calibri"/>
                          <a:ea typeface="Calibri"/>
                          <a:cs typeface="Arial"/>
                        </a:rPr>
                        <a:t>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جارُ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كان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الإسفارُ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طيبةٌ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خبر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الحجيجُ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والصالحون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معطوف مرفوع وعلامة رفعه الواو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الملائكة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مدرارُ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نعت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أجشُّ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نعت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ملكٌ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خبر لمبتدأ محذوف مرفوع بالضمة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الإله 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فاعل مرفوع وعلامة رفعه الضمة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7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محمدٌ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بدل مرفوع  وعلامة رفعه الضمة  .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197" marR="4119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 noChangeArrowheads="1"/>
          </p:cNvSpPr>
          <p:nvPr/>
        </p:nvSpPr>
        <p:spPr bwMode="auto">
          <a:xfrm>
            <a:off x="2071670" y="0"/>
            <a:ext cx="4159250" cy="63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المنصوبات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42844" y="785794"/>
          <a:ext cx="8786874" cy="5929356"/>
        </p:xfrm>
        <a:graphic>
          <a:graphicData uri="http://schemas.openxmlformats.org/drawingml/2006/table">
            <a:tbl>
              <a:tblPr rtl="1"/>
              <a:tblGrid>
                <a:gridCol w="2074033"/>
                <a:gridCol w="6712841"/>
              </a:tblGrid>
              <a:tr h="4394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mbria"/>
                          <a:ea typeface="Times New Roman"/>
                          <a:cs typeface="Times New Roman"/>
                        </a:rPr>
                        <a:t>الكلمة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latin typeface="Cambria"/>
                          <a:ea typeface="Times New Roman"/>
                          <a:cs typeface="Times New Roman"/>
                        </a:rPr>
                        <a:t>موقعها الاعرابي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القلوبَ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9748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mbria"/>
                          <a:ea typeface="Times New Roman"/>
                          <a:cs typeface="Times New Roman"/>
                        </a:rPr>
                        <a:t>مثلَ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latin typeface="Calibri"/>
                          <a:ea typeface="Calibri"/>
                          <a:cs typeface="Arial"/>
                        </a:rPr>
                        <a:t>خبر نكن منصوب بالفتحة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5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ضاحكاً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حال منصوبة بالفتحة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mbria"/>
                          <a:ea typeface="Times New Roman"/>
                          <a:cs typeface="Times New Roman"/>
                        </a:rPr>
                        <a:t>الزادَ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4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قبلَ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ظرف زمان منصوب بالفتحة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40033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نفسكَ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تحت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ظرف مكان منصوب بالفتحة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وجهاً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نظرةً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منادى منصوب وعلامة نصبه الفتحة  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القلوبَ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محرماً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خبر كان منصوب وعلامة نصبه الفتحة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أغلالها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منمنماً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نعت منصوب وعلامة نصبه الفتحة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أوجالها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مفعول به منصوب وعلامة نصبه الفتحة.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89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حرامها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بدل منصوب وعلامة نصبه الفتحة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5661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latin typeface="Cambria"/>
                          <a:ea typeface="Times New Roman"/>
                          <a:cs typeface="Times New Roman"/>
                        </a:rPr>
                        <a:t>مكرمةَ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latin typeface="Calibri"/>
                          <a:ea typeface="Calibri"/>
                          <a:cs typeface="Arial"/>
                        </a:rPr>
                        <a:t>خبر كان منصوب بالفتحة </a:t>
                      </a:r>
                      <a:r>
                        <a:rPr lang="ar-SA" sz="700" dirty="0">
                          <a:latin typeface="Calibri"/>
                          <a:ea typeface="Calibri"/>
                          <a:cs typeface="Arial"/>
                        </a:rPr>
                        <a:t> .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2255" marR="42255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1928794" y="0"/>
            <a:ext cx="4159250" cy="63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الافعال المضارعة  </a:t>
            </a: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214282" y="857230"/>
          <a:ext cx="8715435" cy="5857915"/>
        </p:xfrm>
        <a:graphic>
          <a:graphicData uri="http://schemas.openxmlformats.org/drawingml/2006/table">
            <a:tbl>
              <a:tblPr rtl="1"/>
              <a:tblGrid>
                <a:gridCol w="2057171"/>
                <a:gridCol w="6658264"/>
              </a:tblGrid>
              <a:tr h="4286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mbria"/>
                          <a:ea typeface="Times New Roman"/>
                          <a:cs typeface="Times New Roman"/>
                        </a:rPr>
                        <a:t>الكلمة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700">
                          <a:latin typeface="Cambria"/>
                          <a:ea typeface="Times New Roman"/>
                          <a:cs typeface="Times New Roman"/>
                        </a:rPr>
                        <a:t>موقعها الاعرابي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1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تبتدران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فعل مضارع مرفوع بثبوت النون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8127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يُزارُ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مرفوع بالضمة 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9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يكن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مضارع مجزوم بـ (لم )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تجحدون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فعل مضارع مرفوع بثبوت النون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5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تطمسون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فعل مضارع مرفوع بثبوت النون  .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8400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يضيءُ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مرفوع بالضمة 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يخشى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فعل مضارع مرفوع بالضمة المقدرة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يرجعنّ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مبني على الفتح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تفرُّ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مرفوع بالضمة 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يتكلّما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منصوب بالفتحة</a:t>
                      </a:r>
                      <a:r>
                        <a:rPr lang="ar-SA" sz="70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يَكن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فعل مضارع مجزوم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تنفضُ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مرفوع بالضمة 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يبثُ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فعل مضارع مرفوع بالضمة 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025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تبق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فعل مضارع منصوب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5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mbria"/>
                          <a:ea typeface="Times New Roman"/>
                          <a:cs typeface="Times New Roman"/>
                        </a:rPr>
                        <a:t>يفض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فعل مضارع مجزوم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2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mbria"/>
                          <a:ea typeface="Times New Roman"/>
                          <a:cs typeface="Times New Roman"/>
                        </a:rPr>
                        <a:t>تطلبون </a:t>
                      </a:r>
                      <a:endParaRPr lang="en-US" sz="7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فعل مضارع مرفوع بثبوت النون </a:t>
                      </a:r>
                      <a:endParaRPr lang="en-US" sz="7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0949" marR="40949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PresentationFormat>عرض على الشاشة (3:4)‏</PresentationFormat>
  <Paragraphs>144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tawfik</dc:creator>
  <cp:lastModifiedBy>tawfik</cp:lastModifiedBy>
  <cp:revision>1</cp:revision>
  <dcterms:created xsi:type="dcterms:W3CDTF">2017-11-15T12:32:44Z</dcterms:created>
  <dcterms:modified xsi:type="dcterms:W3CDTF">2017-11-15T12:36:08Z</dcterms:modified>
</cp:coreProperties>
</file>