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80E2"/>
    <a:srgbClr val="16A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ar-s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March 11,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ar-sa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357605" y="2540270"/>
            <a:ext cx="5506358" cy="205849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295" endPos="92000" dist="101600" dir="5400000" sy="-100000" algn="bl" rotWithShape="0"/>
          </a:effectLst>
        </p:spPr>
        <p:txBody>
          <a:bodyPr>
            <a:normAutofit/>
          </a:bodyPr>
          <a:lstStyle/>
          <a:p>
            <a:pPr algn="r"/>
            <a:r>
              <a:rPr lang="ar-sa" sz="4000" dirty="0"/>
              <a:t>الخياطه </a:t>
            </a:r>
            <a:r>
              <a:rPr lang="ar-sa" sz="4000" dirty="0" smtClean="0"/>
              <a:t>)مهارات يدويه(</a:t>
            </a:r>
          </a:p>
          <a:p>
            <a:pPr algn="r"/>
            <a:r>
              <a:rPr lang="ar-sa" sz="4000" dirty="0" smtClean="0"/>
              <a:t>الغرزتين النباته و </a:t>
            </a:r>
            <a:r>
              <a:rPr lang="ar-sa" sz="4000" dirty="0"/>
              <a:t>الكفافه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37708" y="0"/>
            <a:ext cx="5120640" cy="2304288"/>
          </a:xfrm>
        </p:spPr>
        <p:txBody>
          <a:bodyPr/>
          <a:lstStyle/>
          <a:p>
            <a:r>
              <a:rPr lang="ar-sa" dirty="0"/>
              <a:t> </a:t>
            </a:r>
            <a:r>
              <a:rPr lang="ar-sa" dirty="0" smtClean="0"/>
              <a:t>  </a:t>
            </a:r>
            <a:br>
              <a:rPr lang="ar-sa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561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5246" y="1734961"/>
            <a:ext cx="170454" cy="45719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   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310133"/>
            <a:ext cx="8595360" cy="6261732"/>
          </a:xfrm>
          <a:effectLst/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2400" dirty="0" smtClean="0">
                <a:solidFill>
                  <a:srgbClr val="FFFF00"/>
                </a:solidFill>
              </a:rPr>
              <a:t>الانشطة المحتويه في الكتاب:</a:t>
            </a:r>
          </a:p>
          <a:p>
            <a:pPr marL="0" indent="0" algn="r">
              <a:buNone/>
            </a:pPr>
            <a:r>
              <a:rPr lang="ar-sa" sz="2400" dirty="0" smtClean="0">
                <a:solidFill>
                  <a:srgbClr val="FF0000"/>
                </a:solidFill>
              </a:rPr>
              <a:t>نشاط ١:كيف تميزين بين غرزة المكنه و الغرزة اليدوية اذا عرضت لك؟؟؟</a:t>
            </a:r>
          </a:p>
          <a:p>
            <a:pPr marL="0" indent="0" algn="r">
              <a:buNone/>
            </a:pPr>
            <a:r>
              <a:rPr lang="ar-sa" sz="2400" dirty="0" smtClean="0">
                <a:solidFill>
                  <a:srgbClr val="660066"/>
                </a:solidFill>
              </a:rPr>
              <a:t>من شكلها،استقامتها،دقة عملها.</a:t>
            </a:r>
          </a:p>
          <a:p>
            <a:pPr marL="0" indent="0" algn="r">
              <a:buNone/>
            </a:pPr>
            <a:r>
              <a:rPr lang="ar-sa" sz="2400" dirty="0" smtClean="0">
                <a:solidFill>
                  <a:srgbClr val="FF0000"/>
                </a:solidFill>
              </a:rPr>
              <a:t>نشاط ٢:من اي الغرز خيطت اطراف ملابسك؟؟؟</a:t>
            </a:r>
          </a:p>
          <a:p>
            <a:pPr marL="0" indent="0" algn="r">
              <a:buNone/>
            </a:pPr>
            <a:r>
              <a:rPr lang="ar-sa" sz="2400" dirty="0" smtClean="0">
                <a:solidFill>
                  <a:srgbClr val="660066"/>
                </a:solidFill>
              </a:rPr>
              <a:t>من غرزة الكفافة.</a:t>
            </a:r>
          </a:p>
          <a:p>
            <a:pPr marL="0" indent="0" algn="r">
              <a:buNone/>
            </a:pPr>
            <a:endParaRPr lang="ar-sa" sz="2400" dirty="0"/>
          </a:p>
          <a:p>
            <a:pPr marL="0" indent="0" algn="r">
              <a:buNone/>
            </a:pPr>
            <a:r>
              <a:rPr lang="ar-sa" sz="2400" dirty="0" smtClean="0"/>
              <a:t>       </a:t>
            </a:r>
            <a:r>
              <a:rPr lang="ar-sa" sz="2400" dirty="0" smtClean="0">
                <a:solidFill>
                  <a:srgbClr val="FF0000"/>
                </a:solidFill>
              </a:rPr>
              <a:t>   فكري:ما نتائج ترك مسافات واسعه في غرزة الكفافة؟؟؟</a:t>
            </a:r>
          </a:p>
          <a:p>
            <a:pPr marL="0" indent="0" algn="r">
              <a:buNone/>
            </a:pPr>
            <a:r>
              <a:rPr lang="ar-sa" sz="2400" dirty="0"/>
              <a:t> </a:t>
            </a:r>
            <a:r>
              <a:rPr lang="ar-sa" sz="2400" dirty="0" smtClean="0"/>
              <a:t>       </a:t>
            </a:r>
            <a:r>
              <a:rPr lang="ar-sa" sz="2400" dirty="0" smtClean="0">
                <a:solidFill>
                  <a:srgbClr val="660066"/>
                </a:solidFill>
              </a:rPr>
              <a:t>   لن تثبت جيدا لان غرزة الكفافة للتثبيت.</a:t>
            </a:r>
          </a:p>
          <a:p>
            <a:pPr marL="0" indent="0" algn="r">
              <a:buNone/>
            </a:pPr>
            <a:endParaRPr lang="ar-sa" sz="2400" dirty="0" smtClean="0"/>
          </a:p>
          <a:p>
            <a:pPr marL="0" indent="0" algn="r">
              <a:buNone/>
            </a:pPr>
            <a:r>
              <a:rPr lang="ar-sa" sz="2400" dirty="0" smtClean="0"/>
              <a:t>        </a:t>
            </a:r>
            <a:r>
              <a:rPr lang="ar-sa" sz="2400" dirty="0" smtClean="0">
                <a:solidFill>
                  <a:srgbClr val="660066"/>
                </a:solidFill>
              </a:rPr>
              <a:t> </a:t>
            </a:r>
            <a:r>
              <a:rPr lang="ar-sa" sz="2400" dirty="0" smtClean="0">
                <a:solidFill>
                  <a:srgbClr val="FF0000"/>
                </a:solidFill>
              </a:rPr>
              <a:t>فكري:اذكري غرز لتنظيف حواف القماش؟؟؟</a:t>
            </a:r>
          </a:p>
          <a:p>
            <a:pPr marL="0" indent="0" algn="r">
              <a:buNone/>
            </a:pPr>
            <a:r>
              <a:rPr lang="ar-sa" sz="2400" dirty="0"/>
              <a:t> </a:t>
            </a:r>
            <a:r>
              <a:rPr lang="ar-sa" sz="2400" dirty="0" smtClean="0"/>
              <a:t> </a:t>
            </a:r>
            <a:r>
              <a:rPr lang="ar-sa" sz="2400" dirty="0" smtClean="0">
                <a:solidFill>
                  <a:srgbClr val="660066"/>
                </a:solidFill>
              </a:rPr>
              <a:t>      غرزة الكفافة.     </a:t>
            </a:r>
          </a:p>
          <a:p>
            <a:pPr marL="0" indent="0" algn="r">
              <a:buNone/>
            </a:pPr>
            <a:r>
              <a:rPr lang="ar-sa" sz="2400" dirty="0" smtClean="0"/>
              <a:t>           </a:t>
            </a:r>
          </a:p>
        </p:txBody>
      </p:sp>
      <p:pic>
        <p:nvPicPr>
          <p:cNvPr id="4" name="Picture 3" descr="380396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111" y="2981868"/>
            <a:ext cx="887569" cy="754496"/>
          </a:xfrm>
          <a:prstGeom prst="rect">
            <a:avLst/>
          </a:prstGeom>
        </p:spPr>
      </p:pic>
      <p:pic>
        <p:nvPicPr>
          <p:cNvPr id="5" name="Picture 4" descr="t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111" y="4104254"/>
            <a:ext cx="887569" cy="754496"/>
          </a:xfrm>
          <a:prstGeom prst="rect">
            <a:avLst/>
          </a:prstGeom>
        </p:spPr>
      </p:pic>
      <p:pic>
        <p:nvPicPr>
          <p:cNvPr id="8" name="Picture 7" descr="th-1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5" y="4858750"/>
            <a:ext cx="5699772" cy="158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6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8867774" y="-516888"/>
            <a:ext cx="45719" cy="791207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    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274319"/>
            <a:ext cx="8595360" cy="6149863"/>
          </a:xfrm>
          <a:effectLst/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3600" dirty="0" smtClean="0">
                <a:solidFill>
                  <a:srgbClr val="0000FF"/>
                </a:solidFill>
              </a:rPr>
              <a:t>انشطة اضافية:</a:t>
            </a:r>
            <a:r>
              <a:rPr lang="ar-sa" sz="1200" dirty="0" smtClean="0">
                <a:solidFill>
                  <a:srgbClr val="0000FF"/>
                </a:solidFill>
              </a:rPr>
              <a:t>)شفهي(</a:t>
            </a:r>
          </a:p>
          <a:p>
            <a:pPr marL="0" indent="0" algn="r">
              <a:buNone/>
            </a:pPr>
            <a:r>
              <a:rPr lang="ar-sa" sz="2800" dirty="0" smtClean="0">
                <a:solidFill>
                  <a:srgbClr val="EB80E2"/>
                </a:solidFill>
              </a:rPr>
              <a:t>نشاط ١:لماذا سميت غرزة التثبيت بهذا الاسم؟؟؟</a:t>
            </a:r>
          </a:p>
          <a:p>
            <a:pPr marL="0" indent="0" algn="r">
              <a:buNone/>
            </a:pPr>
            <a:r>
              <a:rPr lang="ar-sa" sz="2800" dirty="0" smtClean="0">
                <a:solidFill>
                  <a:srgbClr val="660066"/>
                </a:solidFill>
              </a:rPr>
              <a:t>لانها تثبت الخيط ما اذ كان في بدايته او نهايته.</a:t>
            </a:r>
          </a:p>
          <a:p>
            <a:pPr marL="0" indent="0" algn="r">
              <a:buNone/>
            </a:pPr>
            <a:r>
              <a:rPr lang="ar-sa" sz="2800" dirty="0" smtClean="0">
                <a:solidFill>
                  <a:srgbClr val="EB80E2"/>
                </a:solidFill>
              </a:rPr>
              <a:t>نشاط ٢:ما نتائج الخياطة على القماش من دون غرزة التثبيت؟؟؟</a:t>
            </a:r>
          </a:p>
          <a:p>
            <a:pPr marL="0" indent="0" algn="r">
              <a:buNone/>
            </a:pPr>
            <a:r>
              <a:rPr lang="ar-sa" sz="2800" dirty="0" smtClean="0">
                <a:solidFill>
                  <a:srgbClr val="660066"/>
                </a:solidFill>
              </a:rPr>
              <a:t>تتفك الغرزة.</a:t>
            </a:r>
          </a:p>
          <a:p>
            <a:pPr marL="0" indent="0" algn="r">
              <a:buNone/>
            </a:pPr>
            <a:r>
              <a:rPr lang="ar-sa" sz="2800" dirty="0" smtClean="0">
                <a:solidFill>
                  <a:srgbClr val="EB80E2"/>
                </a:solidFill>
              </a:rPr>
              <a:t>نشاط ٣: ما الخيط المستخدم في غرزة النباته؟؟؟</a:t>
            </a:r>
          </a:p>
          <a:p>
            <a:pPr marL="0" indent="0" algn="r">
              <a:buNone/>
            </a:pPr>
            <a:r>
              <a:rPr lang="ar-sa" sz="2800" dirty="0" smtClean="0">
                <a:solidFill>
                  <a:srgbClr val="FF6600"/>
                </a:solidFill>
              </a:rPr>
              <a:t>)ارشاد:راجع تعريف الغرزة(</a:t>
            </a:r>
          </a:p>
          <a:p>
            <a:pPr marL="0" indent="0" algn="r">
              <a:buNone/>
            </a:pPr>
            <a:r>
              <a:rPr lang="ar-sa" sz="2800" dirty="0" smtClean="0">
                <a:solidFill>
                  <a:srgbClr val="660066"/>
                </a:solidFill>
              </a:rPr>
              <a:t>خيط متين جدا و يمكن استخدام كتن برليه.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5" name="Heart 4"/>
          <p:cNvSpPr/>
          <p:nvPr/>
        </p:nvSpPr>
        <p:spPr>
          <a:xfrm>
            <a:off x="871209" y="3795437"/>
            <a:ext cx="1712885" cy="2289077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54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45719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    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228600"/>
            <a:ext cx="8595360" cy="6007608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9600" dirty="0" smtClean="0"/>
              <a:t>مع السلامه</a:t>
            </a:r>
          </a:p>
          <a:p>
            <a:pPr marL="0" indent="0" algn="ctr">
              <a:buNone/>
            </a:pPr>
            <a:r>
              <a:rPr lang="ar-sa" sz="7200" dirty="0" smtClean="0">
                <a:solidFill>
                  <a:srgbClr val="3366FF"/>
                </a:solidFill>
              </a:rPr>
              <a:t>ارجو ان يكون درسنا قد اعجبكم</a:t>
            </a:r>
            <a:endParaRPr lang="ar-sa" sz="7200" dirty="0">
              <a:solidFill>
                <a:srgbClr val="3366FF"/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885975" y="3692059"/>
            <a:ext cx="2037742" cy="2274309"/>
          </a:xfrm>
          <a:prstGeom prst="smileyFac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61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45719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  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228600"/>
            <a:ext cx="8595360" cy="6007608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4000" dirty="0" smtClean="0"/>
              <a:t>بسم الله الرحمن الرحيم</a:t>
            </a:r>
          </a:p>
          <a:p>
            <a:pPr marL="0" indent="0" algn="r">
              <a:buNone/>
            </a:pPr>
            <a:r>
              <a:rPr lang="ar-sa" sz="2800" dirty="0" smtClean="0">
                <a:solidFill>
                  <a:srgbClr val="3366FF"/>
                </a:solidFill>
              </a:rPr>
              <a:t>سوف نبدا الان باذن الله درسنا </a:t>
            </a:r>
          </a:p>
          <a:p>
            <a:pPr marL="0" indent="0" algn="r">
              <a:buNone/>
            </a:pPr>
            <a:r>
              <a:rPr lang="ar-sa" sz="2800" dirty="0" smtClean="0">
                <a:solidFill>
                  <a:srgbClr val="3366FF"/>
                </a:solidFill>
              </a:rPr>
              <a:t>الجديد عن الغرز في الخياطه و سوف </a:t>
            </a:r>
          </a:p>
          <a:p>
            <a:pPr marL="0" indent="0" algn="r">
              <a:buNone/>
            </a:pPr>
            <a:r>
              <a:rPr lang="ar-sa" sz="2800" dirty="0" smtClean="0">
                <a:solidFill>
                  <a:srgbClr val="3366FF"/>
                </a:solidFill>
              </a:rPr>
              <a:t>نتحدث عن غرزتي النباته و الكفافه و عن تعاريفهما و استعمالاتهما</a:t>
            </a:r>
          </a:p>
          <a:p>
            <a:pPr marL="0" indent="0" algn="r">
              <a:buNone/>
            </a:pPr>
            <a:r>
              <a:rPr lang="ar-sa" sz="2800" dirty="0" smtClean="0">
                <a:solidFill>
                  <a:srgbClr val="3366FF"/>
                </a:solidFill>
              </a:rPr>
              <a:t>و عن طريقة تنفيذهما والسلام عليكم..</a:t>
            </a:r>
          </a:p>
          <a:p>
            <a:pPr marL="0" indent="0" algn="r">
              <a:buNone/>
            </a:pPr>
            <a:endParaRPr lang="ar-sa" sz="2800" dirty="0">
              <a:solidFill>
                <a:srgbClr val="3366FF"/>
              </a:solidFill>
            </a:endParaRPr>
          </a:p>
          <a:p>
            <a:pPr marL="0" indent="0" algn="r">
              <a:buNone/>
            </a:pPr>
            <a:endParaRPr lang="ar-sa" sz="2800" dirty="0" smtClean="0">
              <a:solidFill>
                <a:srgbClr val="3366FF"/>
              </a:solidFill>
            </a:endParaRPr>
          </a:p>
          <a:p>
            <a:pPr marL="0" indent="0" algn="r">
              <a:buNone/>
            </a:pPr>
            <a:r>
              <a:rPr lang="ar-sa" sz="2800" dirty="0" smtClean="0">
                <a:solidFill>
                  <a:srgbClr val="3366FF"/>
                </a:solidFill>
              </a:rPr>
              <a:t>لنبدأ</a:t>
            </a:r>
          </a:p>
          <a:p>
            <a:pPr marL="0" indent="0" algn="r">
              <a:buNone/>
            </a:pPr>
            <a:endParaRPr lang="ar-sa" sz="2800" dirty="0">
              <a:solidFill>
                <a:srgbClr val="3366FF"/>
              </a:solidFill>
            </a:endParaRPr>
          </a:p>
          <a:p>
            <a:pPr marL="0" indent="0" algn="r">
              <a:buNone/>
            </a:pPr>
            <a:endParaRPr lang="ar-sa" sz="2800" dirty="0" smtClean="0">
              <a:solidFill>
                <a:srgbClr val="3366FF"/>
              </a:solidFill>
            </a:endParaRPr>
          </a:p>
        </p:txBody>
      </p:sp>
      <p:pic>
        <p:nvPicPr>
          <p:cNvPr id="4" name="Picture 3" descr="th-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97" y="274319"/>
            <a:ext cx="3766509" cy="1400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33573" y="20730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th-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09" y="3197237"/>
            <a:ext cx="3824750" cy="2919851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6671416" y="4029394"/>
            <a:ext cx="1357640" cy="58397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375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1184880" y="1252729"/>
            <a:ext cx="45719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302364"/>
            <a:ext cx="8595360" cy="6047286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1426464" lvl="8" indent="0">
              <a:buNone/>
            </a:pPr>
            <a:r>
              <a:rPr lang="ar-sa" sz="4800" dirty="0" smtClean="0">
                <a:solidFill>
                  <a:schemeClr val="tx1"/>
                </a:solidFill>
              </a:rPr>
              <a:t>تعريف الغرزة النباته و استعمالاتها</a:t>
            </a:r>
          </a:p>
          <a:p>
            <a:pPr marL="1426464" lvl="8" indent="0" algn="r">
              <a:buNone/>
            </a:pPr>
            <a:r>
              <a:rPr lang="ar-sa" sz="3600" dirty="0" smtClean="0">
                <a:solidFill>
                  <a:srgbClr val="660066"/>
                </a:solidFill>
              </a:rPr>
              <a:t>تعريفها:</a:t>
            </a:r>
            <a:r>
              <a:rPr lang="ar-sa" sz="3200" dirty="0" smtClean="0">
                <a:solidFill>
                  <a:srgbClr val="FF0000"/>
                </a:solidFill>
              </a:rPr>
              <a:t>هي من امتن الغرز في الخياطه اليدويه و تشبه غرزه المكنه اليدويه في شكلها من الجه اما من الخلف فتشبه غرزة الفرع.</a:t>
            </a:r>
          </a:p>
          <a:p>
            <a:pPr marL="1426464" lvl="8" indent="0" algn="r">
              <a:buNone/>
            </a:pPr>
            <a:r>
              <a:rPr lang="ar-sa" sz="3200" dirty="0" smtClean="0">
                <a:solidFill>
                  <a:srgbClr val="660066"/>
                </a:solidFill>
              </a:rPr>
              <a:t>استعمالاتها:</a:t>
            </a:r>
            <a:r>
              <a:rPr lang="ar-sa" sz="3200" dirty="0" smtClean="0">
                <a:solidFill>
                  <a:srgbClr val="3366FF"/>
                </a:solidFill>
              </a:rPr>
              <a:t>تستعمل لتثبيت طبقتين من القماش مع بعض او لخياطة الاقمشه التي يشغلها الخرز </a:t>
            </a:r>
            <a:r>
              <a:rPr lang="ar-sa" sz="3200" dirty="0" smtClean="0">
                <a:solidFill>
                  <a:srgbClr val="FF0000"/>
                </a:solidFill>
              </a:rPr>
              <a:t>كما في الصورة ادناه </a:t>
            </a:r>
            <a:r>
              <a:rPr lang="ar-sa" sz="3200" dirty="0" smtClean="0">
                <a:solidFill>
                  <a:srgbClr val="3366FF"/>
                </a:solidFill>
              </a:rPr>
              <a:t>او لتركيب سحابات على الاقمشة،</a:t>
            </a:r>
            <a:r>
              <a:rPr lang="ar-sa" sz="3200" dirty="0" smtClean="0">
                <a:solidFill>
                  <a:srgbClr val="FF0000"/>
                </a:solidFill>
              </a:rPr>
              <a:t>انظر للصوره&lt;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 descr="12030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8" y="4365978"/>
            <a:ext cx="3668890" cy="1947333"/>
          </a:xfrm>
          <a:prstGeom prst="rect">
            <a:avLst/>
          </a:prstGeom>
        </p:spPr>
      </p:pic>
      <p:pic>
        <p:nvPicPr>
          <p:cNvPr id="5" name="Picture 4" descr="th-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556" y="4365978"/>
            <a:ext cx="3273778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13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1210216" y="1950156"/>
            <a:ext cx="45719" cy="18062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282221"/>
            <a:ext cx="8595360" cy="623711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1426464" lvl="8" indent="0" algn="ctr">
              <a:buNone/>
            </a:pPr>
            <a:r>
              <a:rPr lang="ar-sa" sz="4400" dirty="0" smtClean="0"/>
              <a:t>             طريقة التنفيذ</a:t>
            </a:r>
          </a:p>
          <a:p>
            <a:pPr marL="1426464" lvl="8" indent="0" algn="r">
              <a:buNone/>
            </a:pPr>
            <a:r>
              <a:rPr lang="ar-sa" sz="4400" dirty="0" smtClean="0">
                <a:solidFill>
                  <a:srgbClr val="16AFFF"/>
                </a:solidFill>
              </a:rPr>
              <a:t>اولا:</a:t>
            </a:r>
            <a:r>
              <a:rPr lang="ar-sa" sz="4400" dirty="0" smtClean="0">
                <a:solidFill>
                  <a:srgbClr val="008000"/>
                </a:solidFill>
              </a:rPr>
              <a:t>نرسم خط لننظم الابره و لنبدا بالخياطه .</a:t>
            </a:r>
          </a:p>
          <a:p>
            <a:pPr marL="1426464" lvl="8" indent="0" algn="r">
              <a:buNone/>
            </a:pPr>
            <a:r>
              <a:rPr lang="ar-sa" sz="4400" dirty="0" smtClean="0">
                <a:solidFill>
                  <a:srgbClr val="16AFFF"/>
                </a:solidFill>
              </a:rPr>
              <a:t>ثانيا:</a:t>
            </a:r>
            <a:r>
              <a:rPr lang="ar-sa" sz="4400" dirty="0" smtClean="0">
                <a:solidFill>
                  <a:srgbClr val="008000"/>
                </a:solidFill>
              </a:rPr>
              <a:t>يثبت طرف الخيط بغرزة التثبيت ثم تغرز الابرة على الوجه.</a:t>
            </a:r>
          </a:p>
          <a:p>
            <a:pPr marL="1426464" lvl="8" indent="0" algn="r">
              <a:buNone/>
            </a:pPr>
            <a:r>
              <a:rPr lang="ar-sa" sz="4400" dirty="0" smtClean="0">
                <a:solidFill>
                  <a:srgbClr val="16AFFF"/>
                </a:solidFill>
              </a:rPr>
              <a:t>ثالثا:</a:t>
            </a:r>
            <a:r>
              <a:rPr lang="ar-sa" sz="4400" dirty="0" smtClean="0">
                <a:solidFill>
                  <a:srgbClr val="008000"/>
                </a:solidFill>
              </a:rPr>
              <a:t>يعاد مره اخرى الابره الى ظهر القماش ثم تغرز الابره من الظهر الى الوجه.</a:t>
            </a:r>
          </a:p>
          <a:p>
            <a:pPr marL="1426464" lvl="8" indent="0" algn="r">
              <a:buNone/>
            </a:pPr>
            <a:r>
              <a:rPr lang="ar-sa" sz="4400" dirty="0" smtClean="0">
                <a:solidFill>
                  <a:srgbClr val="16AFFF"/>
                </a:solidFill>
              </a:rPr>
              <a:t>رابعا:</a:t>
            </a:r>
            <a:r>
              <a:rPr lang="ar-sa" sz="4400" dirty="0" smtClean="0">
                <a:solidFill>
                  <a:srgbClr val="008000"/>
                </a:solidFill>
              </a:rPr>
              <a:t>يعاد غرزها مره اخرى ملاصقه لنهاية الغرزه الاولى.</a:t>
            </a:r>
          </a:p>
          <a:p>
            <a:pPr algn="r"/>
            <a:endParaRPr lang="ar-sa" sz="4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05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1189193" y="1020564"/>
            <a:ext cx="45719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310444"/>
            <a:ext cx="8595360" cy="592576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3600" dirty="0" smtClean="0">
                <a:solidFill>
                  <a:srgbClr val="16AFFF"/>
                </a:solidFill>
              </a:rPr>
              <a:t>خامسا:</a:t>
            </a:r>
            <a:r>
              <a:rPr lang="ar-sa" sz="3600" dirty="0" smtClean="0">
                <a:solidFill>
                  <a:srgbClr val="008000"/>
                </a:solidFill>
              </a:rPr>
              <a:t>يكرر العمل حتى الانتهاء مع مراعاة استقامة السطر و تساوي المسافات.</a:t>
            </a:r>
            <a:r>
              <a:rPr lang="ar-sa" sz="2400" dirty="0" smtClean="0">
                <a:solidFill>
                  <a:srgbClr val="FF0000"/>
                </a:solidFill>
              </a:rPr>
              <a:t>وينتج لدينا:</a:t>
            </a:r>
          </a:p>
          <a:p>
            <a:pPr marL="0" indent="0" algn="r">
              <a:buNone/>
            </a:pPr>
            <a:r>
              <a:rPr lang="ar-sa" sz="2400" dirty="0" smtClean="0">
                <a:solidFill>
                  <a:srgbClr val="FF0000"/>
                </a:solidFill>
              </a:rPr>
              <a:t>وهنا ايضا صوره تعريفيه لهذه الغرزة:</a:t>
            </a:r>
            <a:endParaRPr lang="en-US" sz="3600" dirty="0">
              <a:solidFill>
                <a:srgbClr val="008000"/>
              </a:solidFill>
            </a:endParaRPr>
          </a:p>
        </p:txBody>
      </p:sp>
      <p:pic>
        <p:nvPicPr>
          <p:cNvPr id="4" name="Picture 3" descr="th-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67" y="1066283"/>
            <a:ext cx="2469444" cy="1135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th-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67" y="2342444"/>
            <a:ext cx="7888111" cy="414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6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1429574" y="1585155"/>
            <a:ext cx="114660" cy="45719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  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91164"/>
            <a:ext cx="8595360" cy="641764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3200" dirty="0" smtClean="0">
                <a:solidFill>
                  <a:srgbClr val="000090"/>
                </a:solidFill>
              </a:rPr>
              <a:t>ومثالا على هذه الخرزه:</a:t>
            </a:r>
          </a:p>
          <a:p>
            <a:pPr marL="0" indent="0" algn="r">
              <a:buNone/>
            </a:pPr>
            <a:endParaRPr lang="en-US" sz="3200" dirty="0">
              <a:solidFill>
                <a:srgbClr val="FF6600"/>
              </a:solidFill>
            </a:endParaRPr>
          </a:p>
        </p:txBody>
      </p:sp>
      <p:pic>
        <p:nvPicPr>
          <p:cNvPr id="4" name="Picture 3" descr="th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23" y="733778"/>
            <a:ext cx="7704666" cy="5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92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32" y="2376535"/>
            <a:ext cx="4989625" cy="45719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     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366889"/>
            <a:ext cx="8595360" cy="615244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4000" dirty="0" smtClean="0"/>
              <a:t>تعريف غرزة الكفافه و استعمالاتها:</a:t>
            </a:r>
          </a:p>
          <a:p>
            <a:pPr marL="0" indent="0" algn="r">
              <a:buNone/>
            </a:pPr>
            <a:r>
              <a:rPr lang="ar-sa" sz="3600" dirty="0" smtClean="0">
                <a:solidFill>
                  <a:srgbClr val="000090"/>
                </a:solidFill>
              </a:rPr>
              <a:t>تعريفها:</a:t>
            </a:r>
            <a:r>
              <a:rPr lang="ar-sa" sz="3200" dirty="0" smtClean="0">
                <a:solidFill>
                  <a:srgbClr val="660066"/>
                </a:solidFill>
              </a:rPr>
              <a:t>غرزة تنفذ على ظهر القماش من الداخل،ولها انواع منها الظاهر و المخفي.</a:t>
            </a:r>
          </a:p>
          <a:p>
            <a:pPr marL="0" indent="0" algn="r">
              <a:buNone/>
            </a:pPr>
            <a:r>
              <a:rPr lang="ar-sa" sz="3600" dirty="0" smtClean="0">
                <a:solidFill>
                  <a:srgbClr val="000090"/>
                </a:solidFill>
              </a:rPr>
              <a:t>استعمالها:</a:t>
            </a:r>
            <a:r>
              <a:rPr lang="ar-sa" sz="3200" dirty="0" smtClean="0">
                <a:solidFill>
                  <a:srgbClr val="660066"/>
                </a:solidFill>
              </a:rPr>
              <a:t>تستخدم في تثبيت ثنيات الملابس و المفارش.</a:t>
            </a:r>
          </a:p>
          <a:p>
            <a:pPr marL="0" indent="0" algn="ctr">
              <a:buNone/>
            </a:pPr>
            <a:r>
              <a:rPr lang="ar-sa" sz="3600" dirty="0" smtClean="0">
                <a:solidFill>
                  <a:srgbClr val="473437"/>
                </a:solidFill>
              </a:rPr>
              <a:t>طريقة تنفيذها</a:t>
            </a:r>
          </a:p>
          <a:p>
            <a:pPr marL="0" indent="0" algn="r">
              <a:buNone/>
            </a:pPr>
            <a:r>
              <a:rPr lang="ar-sa" sz="3600" dirty="0" smtClean="0">
                <a:solidFill>
                  <a:srgbClr val="FF0000"/>
                </a:solidFill>
              </a:rPr>
              <a:t>اولا:</a:t>
            </a:r>
            <a:r>
              <a:rPr lang="ar-sa" sz="3200" dirty="0" smtClean="0">
                <a:solidFill>
                  <a:srgbClr val="16AFFF"/>
                </a:solidFill>
              </a:rPr>
              <a:t>يثبت الخيط في الثنية مبتدئة من جهة اليمين، ثم تعمل غرزة صغيرة فوق سن الابره.</a:t>
            </a:r>
          </a:p>
          <a:p>
            <a:pPr marL="0" indent="0" algn="r">
              <a:buNone/>
            </a:pPr>
            <a:r>
              <a:rPr lang="ar-sa" sz="3200" dirty="0" smtClean="0">
                <a:solidFill>
                  <a:srgbClr val="FF0000"/>
                </a:solidFill>
              </a:rPr>
              <a:t>ثانيا:</a:t>
            </a:r>
            <a:r>
              <a:rPr lang="ar-sa" sz="3200" dirty="0" smtClean="0">
                <a:solidFill>
                  <a:srgbClr val="16AFFF"/>
                </a:solidFill>
              </a:rPr>
              <a:t>ندخل الابرة من بين طبقتي الثنيه بالبعد المطلوب.</a:t>
            </a:r>
          </a:p>
          <a:p>
            <a:pPr marL="0" indent="0" algn="r">
              <a:buNone/>
            </a:pPr>
            <a:r>
              <a:rPr lang="ar-sa" sz="3200" dirty="0" smtClean="0">
                <a:solidFill>
                  <a:srgbClr val="FF0000"/>
                </a:solidFill>
              </a:rPr>
              <a:t>ثالثا:</a:t>
            </a:r>
            <a:r>
              <a:rPr lang="ar-sa" sz="3200" dirty="0" smtClean="0">
                <a:solidFill>
                  <a:srgbClr val="16AFFF"/>
                </a:solidFill>
              </a:rPr>
              <a:t>يكرر العمل بنفس المسافات ثم يثبت الخيط بغرزة التثبيت.</a:t>
            </a:r>
            <a:endParaRPr lang="ar-sa" sz="3600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ar-sa" sz="3600" dirty="0" smtClean="0">
              <a:solidFill>
                <a:srgbClr val="4734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112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 flipV="1">
            <a:off x="10834151" y="1544191"/>
            <a:ext cx="45719" cy="45719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   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314055"/>
            <a:ext cx="8595360" cy="611724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r">
              <a:buNone/>
            </a:pPr>
            <a:r>
              <a:rPr lang="ar-sa" dirty="0" smtClean="0"/>
              <a:t>و طريقة عمل الغرزة مصوره:</a:t>
            </a:r>
          </a:p>
          <a:p>
            <a:pPr marL="0" indent="0" algn="r">
              <a:buNone/>
            </a:pPr>
            <a:endParaRPr lang="ar-sa" dirty="0"/>
          </a:p>
          <a:p>
            <a:pPr marL="0" indent="0" algn="r">
              <a:buNone/>
            </a:pPr>
            <a:endParaRPr lang="ar-sa" dirty="0" smtClean="0"/>
          </a:p>
          <a:p>
            <a:pPr marL="0" indent="0" algn="r">
              <a:buNone/>
            </a:pPr>
            <a:endParaRPr lang="ar-sa" dirty="0" smtClean="0"/>
          </a:p>
          <a:p>
            <a:pPr marL="0" indent="0" algn="r">
              <a:buNone/>
            </a:pPr>
            <a:endParaRPr lang="ar-sa" dirty="0"/>
          </a:p>
          <a:p>
            <a:pPr marL="0" indent="0" algn="r">
              <a:buNone/>
            </a:pPr>
            <a:endParaRPr lang="ar-sa" dirty="0" smtClean="0"/>
          </a:p>
          <a:p>
            <a:pPr marL="0" indent="0" algn="r">
              <a:buNone/>
            </a:pPr>
            <a:r>
              <a:rPr lang="ar-sa" dirty="0" smtClean="0"/>
              <a:t>ومثال على هذه الغرزه:</a:t>
            </a:r>
            <a:endParaRPr lang="en-US" dirty="0"/>
          </a:p>
        </p:txBody>
      </p:sp>
      <p:pic>
        <p:nvPicPr>
          <p:cNvPr id="4" name="Picture 3" descr="th-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6" y="163854"/>
            <a:ext cx="4929602" cy="2963039"/>
          </a:xfrm>
          <a:prstGeom prst="rect">
            <a:avLst/>
          </a:prstGeom>
        </p:spPr>
      </p:pic>
      <p:pic>
        <p:nvPicPr>
          <p:cNvPr id="5" name="Picture 4" descr="th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69" y="3522875"/>
            <a:ext cx="7578749" cy="301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1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1048943" y="932692"/>
            <a:ext cx="45719" cy="45719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   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276115"/>
            <a:ext cx="8595360" cy="6129747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3600" dirty="0" smtClean="0">
                <a:solidFill>
                  <a:schemeClr val="accent4">
                    <a:lumMod val="75000"/>
                  </a:schemeClr>
                </a:solidFill>
              </a:rPr>
              <a:t>مثال على الغرزتين في عمل واحد:</a:t>
            </a:r>
          </a:p>
          <a:p>
            <a:pPr marL="0" indent="0" algn="r">
              <a:buNone/>
            </a:pP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31" y="978411"/>
            <a:ext cx="8200093" cy="510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04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125</TotalTime>
  <Words>427</Words>
  <Application>Microsoft Macintosh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SOHO</vt:lpstr>
      <vt:lpstr>    </vt:lpstr>
      <vt:lpstr>   </vt:lpstr>
      <vt:lpstr>PowerPoint Presentation</vt:lpstr>
      <vt:lpstr>PowerPoint Presentation</vt:lpstr>
      <vt:lpstr>PowerPoint Presentation</vt:lpstr>
      <vt:lpstr>   </vt:lpstr>
      <vt:lpstr>      </vt:lpstr>
      <vt:lpstr>    </vt:lpstr>
      <vt:lpstr>    </vt:lpstr>
      <vt:lpstr>    </vt:lpstr>
      <vt:lpstr>     </vt:lpstr>
      <vt:lpstr>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SAM</dc:creator>
  <cp:lastModifiedBy>SAM</cp:lastModifiedBy>
  <cp:revision>12</cp:revision>
  <dcterms:created xsi:type="dcterms:W3CDTF">2015-03-10T16:07:51Z</dcterms:created>
  <dcterms:modified xsi:type="dcterms:W3CDTF">2015-03-11T16:48:47Z</dcterms:modified>
</cp:coreProperties>
</file>