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257" r:id="rId4"/>
    <p:sldId id="268" r:id="rId5"/>
    <p:sldId id="260" r:id="rId6"/>
    <p:sldId id="262" r:id="rId7"/>
    <p:sldId id="259"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58"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8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3B6BC19-EAA6-46BF-9E1E-7FE8B3EFC33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381122574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3B6BC19-EAA6-46BF-9E1E-7FE8B3EFC33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415548306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3B6BC19-EAA6-46BF-9E1E-7FE8B3EFC33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369933649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3B6BC19-EAA6-46BF-9E1E-7FE8B3EFC33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423382331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3B6BC19-EAA6-46BF-9E1E-7FE8B3EFC33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415130868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3B6BC19-EAA6-46BF-9E1E-7FE8B3EFC333}" type="datetimeFigureOut">
              <a:rPr lang="ar-SA" smtClean="0"/>
              <a:t>17/10/1422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30531905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3B6BC19-EAA6-46BF-9E1E-7FE8B3EFC333}" type="datetimeFigureOut">
              <a:rPr lang="ar-SA" smtClean="0"/>
              <a:t>17/10/1422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30943877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3B6BC19-EAA6-46BF-9E1E-7FE8B3EFC333}" type="datetimeFigureOut">
              <a:rPr lang="ar-SA" smtClean="0"/>
              <a:t>17/10/1422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30252401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3B6BC19-EAA6-46BF-9E1E-7FE8B3EFC333}" type="datetimeFigureOut">
              <a:rPr lang="ar-SA" smtClean="0"/>
              <a:t>17/10/1422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151147010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B6BC19-EAA6-46BF-9E1E-7FE8B3EFC333}" type="datetimeFigureOut">
              <a:rPr lang="ar-SA" smtClean="0"/>
              <a:t>17/10/1422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3257334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B6BC19-EAA6-46BF-9E1E-7FE8B3EFC333}" type="datetimeFigureOut">
              <a:rPr lang="ar-SA" smtClean="0"/>
              <a:t>17/10/1422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18ADFFC-A97E-47BF-A8DD-3165EF6D85D4}" type="slidenum">
              <a:rPr lang="ar-SA" smtClean="0"/>
              <a:t>‹#›</a:t>
            </a:fld>
            <a:endParaRPr lang="ar-SA"/>
          </a:p>
        </p:txBody>
      </p:sp>
    </p:spTree>
    <p:extLst>
      <p:ext uri="{BB962C8B-B14F-4D97-AF65-F5344CB8AC3E}">
        <p14:creationId xmlns:p14="http://schemas.microsoft.com/office/powerpoint/2010/main" val="195767187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B6BC19-EAA6-46BF-9E1E-7FE8B3EFC333}" type="datetimeFigureOut">
              <a:rPr lang="ar-SA" smtClean="0"/>
              <a:t>17/10/1422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18ADFFC-A97E-47BF-A8DD-3165EF6D85D4}" type="slidenum">
              <a:rPr lang="ar-SA" smtClean="0"/>
              <a:t>‹#›</a:t>
            </a:fld>
            <a:endParaRPr lang="ar-SA"/>
          </a:p>
        </p:txBody>
      </p:sp>
    </p:spTree>
    <p:extLst>
      <p:ext uri="{BB962C8B-B14F-4D97-AF65-F5344CB8AC3E}">
        <p14:creationId xmlns:p14="http://schemas.microsoft.com/office/powerpoint/2010/main" val="333547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waml.com/up/uploads/13657966277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cod.parsskin.com/zibasazi/mazhabi/2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2" y="6638"/>
            <a:ext cx="3571875" cy="1781176"/>
          </a:xfrm>
          <a:prstGeom prst="rect">
            <a:avLst/>
          </a:prstGeom>
          <a:noFill/>
          <a:extLst>
            <a:ext uri="{909E8E84-426E-40DD-AFC4-6F175D3DCCD1}">
              <a14:hiddenFill xmlns:a14="http://schemas.microsoft.com/office/drawing/2010/main">
                <a:solidFill>
                  <a:srgbClr val="FFFFFF"/>
                </a:solidFill>
              </a14:hiddenFill>
            </a:ext>
          </a:extLst>
        </p:spPr>
      </p:pic>
      <p:sp>
        <p:nvSpPr>
          <p:cNvPr id="4" name="شريط منحني إلى الأسفل 3"/>
          <p:cNvSpPr/>
          <p:nvPr/>
        </p:nvSpPr>
        <p:spPr>
          <a:xfrm>
            <a:off x="0" y="2996952"/>
            <a:ext cx="8892480" cy="1800200"/>
          </a:xfrm>
          <a:prstGeom prst="ellipseRibbon">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t>فن المنمنمة الإسلامية (التخطيط)</a:t>
            </a:r>
            <a:endParaRPr lang="ar-SA" sz="3200" b="1" dirty="0"/>
          </a:p>
        </p:txBody>
      </p:sp>
      <p:sp>
        <p:nvSpPr>
          <p:cNvPr id="5" name="مربع نص 4"/>
          <p:cNvSpPr txBox="1"/>
          <p:nvPr/>
        </p:nvSpPr>
        <p:spPr>
          <a:xfrm>
            <a:off x="6444208" y="3212976"/>
            <a:ext cx="1296144" cy="954107"/>
          </a:xfrm>
          <a:prstGeom prst="rect">
            <a:avLst/>
          </a:prstGeom>
          <a:noFill/>
        </p:spPr>
        <p:txBody>
          <a:bodyPr wrap="square" rtlCol="1">
            <a:spAutoFit/>
          </a:bodyPr>
          <a:lstStyle/>
          <a:p>
            <a:r>
              <a:rPr lang="ar-SA" sz="2800" b="1" dirty="0" smtClean="0"/>
              <a:t>الدرس:</a:t>
            </a:r>
          </a:p>
          <a:p>
            <a:r>
              <a:rPr lang="ar-SA" sz="2800" b="1" dirty="0" smtClean="0"/>
              <a:t>الأول</a:t>
            </a:r>
            <a:endParaRPr lang="ar-SA" sz="2800" b="1" dirty="0"/>
          </a:p>
        </p:txBody>
      </p:sp>
      <p:sp>
        <p:nvSpPr>
          <p:cNvPr id="6" name="مربع نص 5"/>
          <p:cNvSpPr txBox="1"/>
          <p:nvPr/>
        </p:nvSpPr>
        <p:spPr>
          <a:xfrm>
            <a:off x="251520" y="3212976"/>
            <a:ext cx="1944216" cy="954107"/>
          </a:xfrm>
          <a:prstGeom prst="rect">
            <a:avLst/>
          </a:prstGeom>
          <a:noFill/>
        </p:spPr>
        <p:txBody>
          <a:bodyPr wrap="square" rtlCol="1">
            <a:spAutoFit/>
          </a:bodyPr>
          <a:lstStyle/>
          <a:p>
            <a:r>
              <a:rPr lang="ar-SA" sz="2800" b="1" dirty="0" smtClean="0"/>
              <a:t>مجال:</a:t>
            </a:r>
          </a:p>
          <a:p>
            <a:r>
              <a:rPr lang="ar-SA" sz="2800" b="1" dirty="0" smtClean="0"/>
              <a:t>الرسم</a:t>
            </a:r>
            <a:endParaRPr lang="ar-SA" sz="2800" b="1" dirty="0"/>
          </a:p>
        </p:txBody>
      </p:sp>
    </p:spTree>
    <p:extLst>
      <p:ext uri="{BB962C8B-B14F-4D97-AF65-F5344CB8AC3E}">
        <p14:creationId xmlns:p14="http://schemas.microsoft.com/office/powerpoint/2010/main" val="190621734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al-hakawati.net/arabic/music_art/images/paint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41" y="1331199"/>
            <a:ext cx="7560841"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1643072" y="511846"/>
            <a:ext cx="6048673" cy="646331"/>
          </a:xfrm>
          <a:prstGeom prst="rect">
            <a:avLst/>
          </a:prstGeom>
          <a:noFill/>
        </p:spPr>
        <p:txBody>
          <a:bodyPr wrap="square" rtlCol="1">
            <a:spAutoFit/>
          </a:bodyPr>
          <a:lstStyle/>
          <a:p>
            <a:r>
              <a:rPr lang="ar-SA" sz="3600" b="1" dirty="0" smtClean="0"/>
              <a:t>صور مختلفة من فن رسم المنمنمات</a:t>
            </a:r>
            <a:endParaRPr lang="ar-SA" sz="3600" b="1" dirty="0"/>
          </a:p>
        </p:txBody>
      </p:sp>
    </p:spTree>
    <p:extLst>
      <p:ext uri="{BB962C8B-B14F-4D97-AF65-F5344CB8AC3E}">
        <p14:creationId xmlns:p14="http://schemas.microsoft.com/office/powerpoint/2010/main" val="166547046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art.gov.sa/imgcache31/15912.img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92696"/>
            <a:ext cx="792088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7242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hab\Desktop\3362964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76672"/>
            <a:ext cx="691276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0997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museumsalama.com/vb/uploaded/6_01262814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92696"/>
            <a:ext cx="792088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288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arab-ency.com/servers/gallery/106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7992888" cy="56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1743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ziedan.com/tasaweer/B_images/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8208912" cy="567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8297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civilizationlovers.files.wordpress.com/2012/01/24439_2-history-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8280920" cy="558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3165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www.arab-ency.com/servers/gallery/699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453911"/>
            <a:ext cx="8352929" cy="580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5131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civilizationlovers.files.wordpress.com/2012/01/irq_1145776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792088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003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6672"/>
            <a:ext cx="756084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88441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691680" y="1052736"/>
            <a:ext cx="6408712" cy="5016758"/>
          </a:xfrm>
          <a:prstGeom prst="rect">
            <a:avLst/>
          </a:prstGeom>
          <a:noFill/>
        </p:spPr>
        <p:txBody>
          <a:bodyPr wrap="square" rtlCol="1">
            <a:spAutoFit/>
          </a:bodyPr>
          <a:lstStyle/>
          <a:p>
            <a:r>
              <a:rPr lang="ar-SA" sz="3200" dirty="0" smtClean="0"/>
              <a:t>فن المنمنمة الإسلامي :</a:t>
            </a:r>
          </a:p>
          <a:p>
            <a:r>
              <a:rPr lang="ar-SA" sz="3200" dirty="0" smtClean="0"/>
              <a:t>لقد بدء بفن الرسم في العهد الإسلامي مبكراً 0وكانت وظيفته الأساسية هي توضيح تجارب طبية أو علمية أو رسم نباتات وأعشاب طبية أو أجزاء الحيوانات المفيدة وتسمى مرحلة الرسوم التوضيحية وعرفت المنمنمات </a:t>
            </a:r>
          </a:p>
          <a:p>
            <a:r>
              <a:rPr lang="ar-SA" sz="3200" dirty="0" smtClean="0"/>
              <a:t>بــ ( الرسوم الصغيرة ) مثل كتاب منافع الحيوان لابن بختيشوع وكتاب الحيل الجامع بين العلم والعمل للجزري وكتاب عجائب المخلوقات للقزويني .</a:t>
            </a:r>
            <a:endParaRPr lang="ar-SA" sz="3200" dirty="0"/>
          </a:p>
        </p:txBody>
      </p:sp>
    </p:spTree>
    <p:extLst>
      <p:ext uri="{BB962C8B-B14F-4D97-AF65-F5344CB8AC3E}">
        <p14:creationId xmlns:p14="http://schemas.microsoft.com/office/powerpoint/2010/main" val="404349680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www.ziedan.com/monamnamat/images/m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79"/>
            <a:ext cx="8208912" cy="554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7462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0265"/>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s://encrypted-tbn3.gstatic.com/images?q=tbn:ANd9GcTDfdLl7OYkaGzqwgYSXw1A4eUSeKrBIk06gUyNykBEpQCMzr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8064896" cy="56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5276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www.artsgulf.com/contents/newsm/11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20688"/>
            <a:ext cx="806489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3458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http://www.ziedan.com/tasaweer/B_images/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496944" cy="588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87269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pple-wd.com/wp-content/uploads/2009/09/alm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qwgza.blu.livefilestore.com/y1p5ZMduCmic07uwiuXH4-qL2zZqkDOYk1plBtK_W5eMVQySTnup2VM9u4YtQsYegnVT5128e0NEOxWDX7Zs0GTnJnxHwW52Kv7/%D8%AA%D9%85%20%D8%A8%D8%AD%D9%85%D8%AF%20%D8%A7%D9%84%D9%84%D9%87.gif"/>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4311" y="0"/>
            <a:ext cx="5650258"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180528" y="3421117"/>
            <a:ext cx="9143999" cy="1446550"/>
          </a:xfrm>
          <a:prstGeom prst="rect">
            <a:avLst/>
          </a:prstGeom>
          <a:noFill/>
        </p:spPr>
        <p:txBody>
          <a:bodyPr wrap="square" rtlCol="1">
            <a:spAutoFit/>
          </a:bodyPr>
          <a:lstStyle/>
          <a:p>
            <a:r>
              <a:rPr lang="ar-SA" sz="8800" b="1" dirty="0" smtClean="0">
                <a:solidFill>
                  <a:srgbClr val="FF0000"/>
                </a:solidFill>
                <a:cs typeface="Diwani Simple Striped" pitchFamily="2" charset="-78"/>
              </a:rPr>
              <a:t>السلام عليكم ورحمة الله وبركاته</a:t>
            </a:r>
            <a:endParaRPr lang="ar-SA" sz="8800" b="1" dirty="0">
              <a:solidFill>
                <a:srgbClr val="FF0000"/>
              </a:solidFill>
              <a:cs typeface="Diwani Simple Striped" pitchFamily="2" charset="-78"/>
            </a:endParaRPr>
          </a:p>
        </p:txBody>
      </p:sp>
    </p:spTree>
    <p:extLst>
      <p:ext uri="{BB962C8B-B14F-4D97-AF65-F5344CB8AC3E}">
        <p14:creationId xmlns:p14="http://schemas.microsoft.com/office/powerpoint/2010/main" val="78721219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4465"/>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259632" y="764762"/>
            <a:ext cx="7128792" cy="5016758"/>
          </a:xfrm>
          <a:prstGeom prst="rect">
            <a:avLst/>
          </a:prstGeom>
          <a:noFill/>
        </p:spPr>
        <p:txBody>
          <a:bodyPr wrap="square" rtlCol="1">
            <a:spAutoFit/>
          </a:bodyPr>
          <a:lstStyle/>
          <a:p>
            <a:r>
              <a:rPr lang="ar-SA" sz="4000" b="1" dirty="0" smtClean="0"/>
              <a:t>رسوم المنمنمات تشمل توضيح مواقف من القصص الأدبية مثل قصص كليلة ودمنه ومقامات الحريري وتعرف بالمرحلة الأدبية وانتقل الفنان إلى الوظيفة الدعائية والاشهارية وتشمل هذه الرسومات توضيح السير والمغازي وبطولات الحكام والأمراء وكان فن رسم المنمنمة مرتبط بفن الكتاب وتزيينه 0</a:t>
            </a:r>
            <a:endParaRPr lang="ar-SA" sz="4000" b="1" dirty="0"/>
          </a:p>
        </p:txBody>
      </p:sp>
    </p:spTree>
    <p:extLst>
      <p:ext uri="{BB962C8B-B14F-4D97-AF65-F5344CB8AC3E}">
        <p14:creationId xmlns:p14="http://schemas.microsoft.com/office/powerpoint/2010/main" val="302822517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60" y="-144466"/>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745837" y="5517232"/>
            <a:ext cx="7776864" cy="461665"/>
          </a:xfrm>
          <a:prstGeom prst="rect">
            <a:avLst/>
          </a:prstGeom>
          <a:noFill/>
        </p:spPr>
        <p:txBody>
          <a:bodyPr wrap="square" rtlCol="1">
            <a:spAutoFit/>
          </a:bodyPr>
          <a:lstStyle/>
          <a:p>
            <a:r>
              <a:rPr lang="ar-SA" sz="2400" b="1" dirty="0" smtClean="0"/>
              <a:t>لوحة للفنان محمد راسم الجزائري وهي عبارة عن منمنمة تمثل معركة حربية </a:t>
            </a:r>
            <a:r>
              <a:rPr lang="ar-SA" dirty="0" smtClean="0"/>
              <a:t>0</a:t>
            </a:r>
            <a:endParaRPr lang="ar-SA" dirty="0"/>
          </a:p>
        </p:txBody>
      </p:sp>
      <p:pic>
        <p:nvPicPr>
          <p:cNvPr id="10242" name="Picture 2" descr="http://i470.photobucket.com/albums/rr65/LALMI/MOHAMMED%20RACIM/BATAILLE_NAV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37" y="548680"/>
            <a:ext cx="814664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6695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20688"/>
            <a:ext cx="763284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32967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115616" y="1052736"/>
            <a:ext cx="6840760" cy="5262979"/>
          </a:xfrm>
          <a:prstGeom prst="rect">
            <a:avLst/>
          </a:prstGeom>
          <a:noFill/>
        </p:spPr>
        <p:txBody>
          <a:bodyPr wrap="square" rtlCol="1">
            <a:spAutoFit/>
          </a:bodyPr>
          <a:lstStyle/>
          <a:p>
            <a:r>
              <a:rPr lang="ar-SA" sz="4800" b="1" dirty="0" smtClean="0"/>
              <a:t>واشتهر عدد من الفنانين في هذا المضمار منهم عبد الله بن الفضل الذي كتب وصور مخطوط في خواص العقاقير ومن أشهر لوحاته منمنمه تصور رجلين تحت شجرة وبينهما وعاء يحركه أحدهم بعصا في يده </a:t>
            </a:r>
            <a:endParaRPr lang="ar-SA" sz="4800" b="1" dirty="0"/>
          </a:p>
        </p:txBody>
      </p:sp>
    </p:spTree>
    <p:extLst>
      <p:ext uri="{BB962C8B-B14F-4D97-AF65-F5344CB8AC3E}">
        <p14:creationId xmlns:p14="http://schemas.microsoft.com/office/powerpoint/2010/main" val="250538991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20688"/>
            <a:ext cx="784887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843808" y="5517232"/>
            <a:ext cx="3852428" cy="523220"/>
          </a:xfrm>
          <a:prstGeom prst="rect">
            <a:avLst/>
          </a:prstGeom>
          <a:noFill/>
        </p:spPr>
        <p:txBody>
          <a:bodyPr wrap="square" rtlCol="1">
            <a:spAutoFit/>
          </a:bodyPr>
          <a:lstStyle/>
          <a:p>
            <a:r>
              <a:rPr lang="ar-SA" sz="2800" b="1" dirty="0" smtClean="0"/>
              <a:t>لوحة للفنان عبد الله بن الفيصل </a:t>
            </a:r>
            <a:endParaRPr lang="ar-SA" sz="2800" b="1" dirty="0"/>
          </a:p>
        </p:txBody>
      </p:sp>
    </p:spTree>
    <p:extLst>
      <p:ext uri="{BB962C8B-B14F-4D97-AF65-F5344CB8AC3E}">
        <p14:creationId xmlns:p14="http://schemas.microsoft.com/office/powerpoint/2010/main" val="147754558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187624" y="725277"/>
            <a:ext cx="7416824" cy="5262979"/>
          </a:xfrm>
          <a:prstGeom prst="rect">
            <a:avLst/>
          </a:prstGeom>
          <a:noFill/>
        </p:spPr>
        <p:txBody>
          <a:bodyPr wrap="square" rtlCol="1">
            <a:spAutoFit/>
          </a:bodyPr>
          <a:lstStyle/>
          <a:p>
            <a:r>
              <a:rPr lang="ar-SA" sz="4800" b="1" dirty="0" smtClean="0"/>
              <a:t>ويعد يحي بن محمود الواسطي الذي رسم منمنمات مقامات الحريري عد بحق أحد أعلام فن المنمنمة الإسلامية ويحتوي الكتاب على نحو مائة منمنمة تعطي صورة للحياة الاجتماعية والأزياء  وأنماط العمارة في ذلك العصر .</a:t>
            </a:r>
            <a:endParaRPr lang="ar-SA" sz="4800" b="1" dirty="0"/>
          </a:p>
        </p:txBody>
      </p:sp>
    </p:spTree>
    <p:extLst>
      <p:ext uri="{BB962C8B-B14F-4D97-AF65-F5344CB8AC3E}">
        <p14:creationId xmlns:p14="http://schemas.microsoft.com/office/powerpoint/2010/main" val="41853009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 y="-144464"/>
            <a:ext cx="9426258" cy="700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43608" y="908720"/>
            <a:ext cx="7488832" cy="5262979"/>
          </a:xfrm>
          <a:prstGeom prst="rect">
            <a:avLst/>
          </a:prstGeom>
          <a:noFill/>
        </p:spPr>
        <p:txBody>
          <a:bodyPr wrap="square" rtlCol="1">
            <a:spAutoFit/>
          </a:bodyPr>
          <a:lstStyle/>
          <a:p>
            <a:r>
              <a:rPr lang="ar-SA" sz="4800" b="1" dirty="0" smtClean="0"/>
              <a:t>استطاع الفنان المسلم أن يحقق رسوم إعجازية بوضعه العديد من العناصر في مساحة لا تتجاوز  صفحة كتاب مع العناية بالألوان والخطوط والأشكال واشتهرت مدارس في فن رسم المنمنمة مثل مدرسة بغداد وسمرقند وأصفهان وغيرها .</a:t>
            </a:r>
            <a:endParaRPr lang="ar-SA" sz="4800" b="1" dirty="0"/>
          </a:p>
        </p:txBody>
      </p:sp>
    </p:spTree>
    <p:extLst>
      <p:ext uri="{BB962C8B-B14F-4D97-AF65-F5344CB8AC3E}">
        <p14:creationId xmlns:p14="http://schemas.microsoft.com/office/powerpoint/2010/main" val="177658874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245</Words>
  <Application>Microsoft Office PowerPoint</Application>
  <PresentationFormat>عرض على الشاشة (3:4)‏</PresentationFormat>
  <Paragraphs>16</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ehab</dc:creator>
  <cp:lastModifiedBy>said</cp:lastModifiedBy>
  <cp:revision>20</cp:revision>
  <dcterms:created xsi:type="dcterms:W3CDTF">2013-07-26T17:12:16Z</dcterms:created>
  <dcterms:modified xsi:type="dcterms:W3CDTF">2002-01-01T10:56:31Z</dcterms:modified>
</cp:coreProperties>
</file>