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4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7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8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70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5" y="7035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4" y="309491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70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5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1"/>
            <a:ext cx="4260056" cy="300831"/>
          </a:xfr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5" y="14069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5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63713C8-3B73-4589-810E-0F3088D704F0}" type="datetimeFigureOut">
              <a:rPr lang="ar-SA" smtClean="0"/>
              <a:pPr/>
              <a:t>16/01/37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1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16F7C16-D2FA-43C4-A347-5F71B6A03C1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اللغة العربية المرحلة الثانوية\3 المستوى الثالث\كتب المستوى الثالث علمي\الكتاب JPEG\لغة عربية 3 ــ التطبيقات ــ علمي بدون تعليقات_046.jpg"/>
          <p:cNvPicPr>
            <a:picLocks noChangeAspect="1" noChangeArrowheads="1"/>
          </p:cNvPicPr>
          <p:nvPr/>
        </p:nvPicPr>
        <p:blipFill>
          <a:blip r:embed="rId2"/>
          <a:srcRect t="11485" b="66367"/>
          <a:stretch>
            <a:fillRect/>
          </a:stretch>
        </p:blipFill>
        <p:spPr bwMode="auto">
          <a:xfrm>
            <a:off x="0" y="2714620"/>
            <a:ext cx="9144000" cy="19288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53541" b="19780"/>
          <a:stretch>
            <a:fillRect/>
          </a:stretch>
        </p:blipFill>
        <p:spPr bwMode="auto">
          <a:xfrm>
            <a:off x="32" y="1071546"/>
            <a:ext cx="91440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20880" y="-24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ar-SA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DecoType Thuluth" pitchFamily="2" charset="-78"/>
              </a:rPr>
              <a:t>بسم الله الرحمن الرحيم</a:t>
            </a:r>
            <a:endParaRPr lang="ar-SA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DecoType Thuluth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5984" y="4549700"/>
            <a:ext cx="46025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مستويات القراءة </a:t>
            </a:r>
          </a:p>
          <a:p>
            <a:pPr algn="ctr"/>
            <a:r>
              <a:rPr lang="ar-SA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ومهاراتها</a:t>
            </a:r>
            <a:endParaRPr lang="ar-SA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282" y="5357826"/>
            <a:ext cx="1957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 63</a:t>
            </a:r>
            <a:endParaRPr lang="ar-SA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D:\اللغة العربية المرحلة الثانوية\3 المستوى الثالث\كتب المستوى الثالث علمي\الكتاب JPEG\لغة عربية 3 ــ التطبيقات ــ علمي بدون تعليقات_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6493"/>
          <a:stretch>
            <a:fillRect/>
          </a:stretch>
        </p:blipFill>
        <p:spPr bwMode="auto">
          <a:xfrm>
            <a:off x="-32" y="-27841"/>
            <a:ext cx="9144032" cy="6885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 descr="D:\اللغة العربية المرحلة الثانوية\3 المستوى الثالث\كتب المستوى الثالث علمي\الكتاب JPEG\لغة عربية 3 ــ التطبيقات ــ علمي بدون تعليقات_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1945"/>
          <a:stretch>
            <a:fillRect/>
          </a:stretch>
        </p:blipFill>
        <p:spPr bwMode="auto">
          <a:xfrm>
            <a:off x="-32" y="0"/>
            <a:ext cx="9144032" cy="685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D:\اللغة العربية المرحلة الثانوية\3 المستوى الثالث\كتب المستوى الثالث علمي\الكتاب JPEG\لغة عربية 3 ــ التطبيقات ــ علمي بدون تعليقات_0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4327"/>
          <a:stretch>
            <a:fillRect/>
          </a:stretch>
        </p:blipFill>
        <p:spPr bwMode="auto">
          <a:xfrm>
            <a:off x="-32" y="-24"/>
            <a:ext cx="9193606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 descr="D:\اللغة العربية المرحلة الثانوية\3 المستوى الثالث\كتب المستوى الثالث علمي\الكتاب JPEG\لغة عربية 3 ــ التطبيقات ــ علمي بدون تعليقات_0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4132"/>
          <a:stretch>
            <a:fillRect/>
          </a:stretch>
        </p:blipFill>
        <p:spPr bwMode="auto">
          <a:xfrm>
            <a:off x="1" y="0"/>
            <a:ext cx="9144032" cy="685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b="1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اللغة العربية المرحلة الثانوية\3 المستوى الثالث\كتب المستوى الثالث علمي\الكتاب JPEG\لغة عربية 3 ــ التطبيقات ــ علمي بدون تعليقات_0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6045"/>
          <a:stretch>
            <a:fillRect/>
          </a:stretch>
        </p:blipFill>
        <p:spPr bwMode="auto">
          <a:xfrm>
            <a:off x="-32" y="0"/>
            <a:ext cx="9189981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2332819" y="2201283"/>
            <a:ext cx="31454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قراءة ما وراء السطور</a:t>
            </a:r>
            <a:endParaRPr lang="en-US" sz="3200" b="1" dirty="0" smtClean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857756" y="3558605"/>
            <a:ext cx="31454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قراءة ما وراء السطور</a:t>
            </a:r>
            <a:endParaRPr lang="en-US" sz="3200" b="1" dirty="0" smtClean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627501" y="3558605"/>
            <a:ext cx="294664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قراءة ما بين السطور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286248" y="4915927"/>
            <a:ext cx="219322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القراءة الحرفية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714744" y="5929330"/>
            <a:ext cx="189827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القراءة الآلية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اللغة العربية المرحلة الثانوية\3 المستوى الثالث\كتب المستوى الثالث علمي\الكتاب JPEG\لغة عربية 3 ــ التطبيقات ــ علمي بدون تعليقات_0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156" t="53759" r="10156" b="9634"/>
          <a:stretch>
            <a:fillRect/>
          </a:stretch>
        </p:blipFill>
        <p:spPr bwMode="auto">
          <a:xfrm>
            <a:off x="-30115" y="0"/>
            <a:ext cx="9174115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285720" y="5056543"/>
            <a:ext cx="70418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تمييز الحقيقة من الخيال - التمييز بين الحقيقة والرأي - تحديد مدى مصداقية الكاتب (الدقة العلمية) - التمييز بين ما يتصل بالموضوع وما لا يتصل - تحديد درجة قوة البرهان - تحديد مدى منطقية الأفكار وتسلسلها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6221576"/>
            <a:ext cx="73275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توقع الأحداث والتنبؤ بنهاية للموضوع - إعادة ترتيب الموضوع القرائي بصورة جديدة  - تحويل النص القرائي إلى رسم أو مخطط أو معادلة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اللغة العربية المرحلة الثانوية\3 المستوى الثالث\كتب المستوى الثالث علمي\الكتاب JPEG\لغة عربية 3 ــ التطبيقات ــ علمي بدون تعليقات_0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6805"/>
          <a:stretch>
            <a:fillRect/>
          </a:stretch>
        </p:blipFill>
        <p:spPr bwMode="auto">
          <a:xfrm>
            <a:off x="-12669" y="1"/>
            <a:ext cx="9169383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5143504" y="3214686"/>
            <a:ext cx="4072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endParaRPr lang="ar-SA" sz="3200" b="1" dirty="0" smtClean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072066" y="3772919"/>
            <a:ext cx="4072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endParaRPr lang="ar-SA" sz="3200" b="1" dirty="0" smtClean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50074" y="4214818"/>
            <a:ext cx="4072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endParaRPr lang="ar-SA" sz="3200" b="1" dirty="0" smtClean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857620" y="4643447"/>
            <a:ext cx="4072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endParaRPr lang="ar-SA" sz="3200" b="1" dirty="0" smtClean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428728" y="5143512"/>
            <a:ext cx="4072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endParaRPr lang="ar-SA" sz="3200" b="1" dirty="0" smtClean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643174" y="5572140"/>
            <a:ext cx="4072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endParaRPr lang="ar-SA" sz="3200" b="1" dirty="0" smtClean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357290" y="5701745"/>
            <a:ext cx="4072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endParaRPr lang="ar-SA" sz="3200" b="1" dirty="0" smtClean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643174" y="6130373"/>
            <a:ext cx="4072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</a:t>
            </a:r>
            <a:endParaRPr lang="ar-SA" sz="3200" b="1" dirty="0" smtClean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اللغة العربية المرحلة الثانوية\3 المستوى الثالث\كتب المستوى الثالث علمي\الكتاب JPEG\لغة عربية 3 ــ التطبيقات ــ علمي بدون تعليقات_0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632" b="26144"/>
          <a:stretch>
            <a:fillRect/>
          </a:stretch>
        </p:blipFill>
        <p:spPr bwMode="auto">
          <a:xfrm>
            <a:off x="-14761" y="0"/>
            <a:ext cx="9158793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056916" y="2272721"/>
            <a:ext cx="558678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أحاول معرفة ما هو مكتوب في النص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071538" y="2928934"/>
            <a:ext cx="558678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أحاول معرفة ما هو مكتوب في النص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3643314"/>
            <a:ext cx="672976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أريد أن أفسر النص، أو أستخلص النتائج، أو أحلل الشخصيات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28596" y="4429132"/>
            <a:ext cx="6301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أقوم بتقويم المقروء، نقده والحكم عليه، أو استكماله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اللغة العربية المرحلة الثانوية\3 المستوى الثالث\كتب المستوى الثالث علمي\الكتاب JPEG\لغة عربية 3 ــ التطبيقات ــ علمي بدون تعليقات_0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339" t="4782" r="9722" b="48993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0" y="3786190"/>
            <a:ext cx="26932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أن يكون القارئ مثل </a:t>
            </a:r>
            <a:r>
              <a:rPr lang="ar-SA" sz="2000" b="1" dirty="0" err="1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الإسفنجة</a:t>
            </a:r>
            <a:endParaRPr lang="ar-SA" sz="2000" b="1" dirty="0" smtClean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0" y="4286256"/>
            <a:ext cx="26932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أن يكون القارئ إيجابيا تجاه المادة المقروءة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4786322"/>
            <a:ext cx="26932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حين يتعامل مع المادة المقروءة بندية ويقحم نفسه في داخلها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5286388"/>
            <a:ext cx="26932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الملحوظات التي يسجلها القارئ بيده على هامش الصفحة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0" y="5773183"/>
            <a:ext cx="36433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التحليل: هو تبسيط النص بتحديد سماته ومكوناته الأساسية، التركيب: إعادة بناء النص بصورة جديدة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714612" y="6357958"/>
            <a:ext cx="43363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هل أجادت الكاتبة في اختيار الفكرة وتوضيحها؟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0" y="6273225"/>
            <a:ext cx="26932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نعم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D:\اللغة العربية المرحلة الثانوية\3 المستوى الثالث\كتب المستوى الثالث علمي\الكتاب JPEG\لغة عربية 3 ــ التطبيقات ــ علمي بدون تعليقات_0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119" t="51007" r="9708" b="35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-357222" y="2730997"/>
            <a:ext cx="26932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استنشاقه لبعض المواد الطبيعية أو الصناعية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-357222" y="3659691"/>
            <a:ext cx="26932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استنشاقه لبعض المواد الطبيعية أو الصناعية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-264406" y="4429132"/>
            <a:ext cx="26932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يتعامل معها الجسم على أنها مواد غريبة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-335844" y="4917056"/>
            <a:ext cx="26932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لا، ولكن عند كثير من الناس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357422" y="5643578"/>
            <a:ext cx="47649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بم تصف عبارات الكاتب ومعانيها؟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357422" y="6324921"/>
            <a:ext cx="47649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هل يعد كلام الكاتب رأيا أما حقيقة؟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14282" y="6215082"/>
            <a:ext cx="21431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نعم ، وهو  يعد حقيقة علمية وليس رأيا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D:\اللغة العربية المرحلة الثانوية\3 المستوى الثالث\كتب المستوى الثالث علمي\الكتاب JPEG\لغة عربية 3 ــ التطبيقات ــ علمي بدون تعليقات_068.jpg"/>
          <p:cNvPicPr>
            <a:picLocks noChangeAspect="1" noChangeArrowheads="1"/>
          </p:cNvPicPr>
          <p:nvPr/>
        </p:nvPicPr>
        <p:blipFill>
          <a:blip r:embed="rId2"/>
          <a:srcRect l="10156" t="7291" r="10937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307098" y="1242940"/>
            <a:ext cx="24789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عمر بن العزيز رحمه الله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21478" y="1643050"/>
            <a:ext cx="11930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من الحجاز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21478" y="2000240"/>
            <a:ext cx="11930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صبي صغير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0" y="2314510"/>
            <a:ext cx="292892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قال له: ليتكلم من هو أسن منك.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0" y="2671700"/>
            <a:ext cx="292892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الجرأة والفصاحة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0" y="3000372"/>
            <a:ext cx="29289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rgbClr val="FF0000"/>
                </a:solidFill>
              </a:rPr>
              <a:t>كانت تتسم بالاستهانة والتقليل</a:t>
            </a:r>
          </a:p>
          <a:p>
            <a:r>
              <a:rPr lang="ar-SA" sz="1200" b="1" dirty="0" smtClean="0">
                <a:solidFill>
                  <a:srgbClr val="FF0000"/>
                </a:solidFill>
              </a:rPr>
              <a:t>وأصبحت بعد كلمته احتراما وتقديرا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-71470" y="3500438"/>
            <a:ext cx="307183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 dirty="0" smtClean="0">
                <a:solidFill>
                  <a:srgbClr val="FF0000"/>
                </a:solidFill>
              </a:rPr>
              <a:t>ليس السن معيارا لكفاءة الشخص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500034" y="3857628"/>
            <a:ext cx="16430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solidFill>
                  <a:schemeClr val="bg1"/>
                </a:solidFill>
              </a:rPr>
              <a:t>كلام صحيح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642910" y="4286256"/>
            <a:ext cx="16430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نـعـم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0" y="4572008"/>
            <a:ext cx="29289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200" b="1" dirty="0" smtClean="0">
                <a:solidFill>
                  <a:schemeClr val="bg1"/>
                </a:solidFill>
              </a:rPr>
              <a:t>قوم منصفون وعقلاء لأنهم يعطون الفرصة لصغارهم للتقدم والمبادرة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0" y="5072074"/>
            <a:ext cx="29289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bg1"/>
                </a:solidFill>
              </a:rPr>
              <a:t>يحتاج إلى الجرأة وحب المبادرة وإلى الثقافة الواسعة والحفظ الجيد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>
              <a:solidFill>
                <a:srgbClr val="2503F3"/>
              </a:solidFill>
            </a:endParaRPr>
          </a:p>
        </p:txBody>
      </p:sp>
      <p:pic>
        <p:nvPicPr>
          <p:cNvPr id="8194" name="Picture 2" descr="D:\اللغة العربية المرحلة الثانوية\3 المستوى الثالث\كتب المستوى الثالث علمي\الكتاب JPEG\لغة عربية 3 ــ التطبيقات ــ علمي بدون تعليقات_0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5868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</p:pic>
      <p:sp>
        <p:nvSpPr>
          <p:cNvPr id="4" name="مربع نص 3"/>
          <p:cNvSpPr txBox="1"/>
          <p:nvPr/>
        </p:nvSpPr>
        <p:spPr>
          <a:xfrm>
            <a:off x="8000424" y="3643314"/>
            <a:ext cx="35779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ar-SA" sz="2400" b="1" dirty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000424" y="3253087"/>
            <a:ext cx="35779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ar-SA" sz="2400" b="1" dirty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001024" y="1428736"/>
            <a:ext cx="35779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ar-SA" sz="2400" b="1" dirty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001024" y="2181517"/>
            <a:ext cx="35779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ar-SA" sz="2400" b="1" dirty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001025" y="2895897"/>
            <a:ext cx="35779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ar-SA" sz="2400" b="1" dirty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8001024" y="1857365"/>
            <a:ext cx="35779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ar-SA" sz="2000" b="1" dirty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001024" y="2500306"/>
            <a:ext cx="35779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4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ar-SA" sz="2400" b="1" dirty="0">
              <a:solidFill>
                <a:srgbClr val="2503F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42310" y="4857760"/>
            <a:ext cx="6358582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3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الأولى تعبر عن فشل الكاتب في إصابة هدفه وهو إفادة القارئ وتوضيح المعنى لعدم إجادته في اختيار الألفاظ والتراكيب والتعبيرات  وترتيب الأفكار ومراعاة علامات الترقيم وأعراف الكتابة </a:t>
            </a:r>
          </a:p>
          <a:p>
            <a:r>
              <a:rPr lang="ar-SA" sz="2300" b="1" dirty="0" smtClean="0">
                <a:solidFill>
                  <a:srgbClr val="2503F3"/>
                </a:solidFill>
                <a:latin typeface="Times New Roman" pitchFamily="18" charset="0"/>
                <a:cs typeface="Times New Roman" pitchFamily="18" charset="0"/>
              </a:rPr>
              <a:t>أما الثانية فتعبر عن نجاحه لمراعاته الأمور السابق ذكرها وغيرها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178</TotalTime>
  <Words>333</Words>
  <Application>Microsoft Office PowerPoint</Application>
  <PresentationFormat>عرض على الشاشة (3:4)‏</PresentationFormat>
  <Paragraphs>58</Paragraphs>
  <Slides>13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حيوية</vt:lpstr>
      <vt:lpstr>بسم الله الرحمن الرحيم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m</dc:creator>
  <cp:lastModifiedBy>m</cp:lastModifiedBy>
  <cp:revision>16</cp:revision>
  <dcterms:created xsi:type="dcterms:W3CDTF">2015-10-21T17:02:44Z</dcterms:created>
  <dcterms:modified xsi:type="dcterms:W3CDTF">2015-10-29T04:13:56Z</dcterms:modified>
</cp:coreProperties>
</file>