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7"/>
  </p:notesMasterIdLst>
  <p:sldIdLst>
    <p:sldId id="384" r:id="rId2"/>
    <p:sldId id="356" r:id="rId3"/>
    <p:sldId id="256" r:id="rId4"/>
    <p:sldId id="305" r:id="rId5"/>
    <p:sldId id="282" r:id="rId6"/>
    <p:sldId id="263" r:id="rId7"/>
    <p:sldId id="306" r:id="rId8"/>
    <p:sldId id="286" r:id="rId9"/>
    <p:sldId id="287" r:id="rId10"/>
    <p:sldId id="268" r:id="rId11"/>
    <p:sldId id="285" r:id="rId12"/>
    <p:sldId id="385" r:id="rId13"/>
    <p:sldId id="357" r:id="rId14"/>
    <p:sldId id="275" r:id="rId15"/>
    <p:sldId id="288" r:id="rId16"/>
    <p:sldId id="289" r:id="rId17"/>
    <p:sldId id="366" r:id="rId18"/>
    <p:sldId id="376" r:id="rId19"/>
    <p:sldId id="377" r:id="rId20"/>
    <p:sldId id="380" r:id="rId21"/>
    <p:sldId id="378" r:id="rId22"/>
    <p:sldId id="381" r:id="rId23"/>
    <p:sldId id="283" r:id="rId24"/>
    <p:sldId id="359" r:id="rId25"/>
    <p:sldId id="360" r:id="rId26"/>
    <p:sldId id="284" r:id="rId27"/>
    <p:sldId id="375" r:id="rId28"/>
    <p:sldId id="291" r:id="rId29"/>
    <p:sldId id="351" r:id="rId30"/>
    <p:sldId id="386" r:id="rId31"/>
    <p:sldId id="358" r:id="rId32"/>
    <p:sldId id="281" r:id="rId33"/>
    <p:sldId id="369" r:id="rId34"/>
    <p:sldId id="310" r:id="rId35"/>
    <p:sldId id="355" r:id="rId36"/>
    <p:sldId id="383" r:id="rId37"/>
    <p:sldId id="379" r:id="rId38"/>
    <p:sldId id="308" r:id="rId39"/>
    <p:sldId id="361" r:id="rId40"/>
    <p:sldId id="363" r:id="rId41"/>
    <p:sldId id="309" r:id="rId42"/>
    <p:sldId id="313" r:id="rId43"/>
    <p:sldId id="382" r:id="rId44"/>
    <p:sldId id="315" r:id="rId45"/>
    <p:sldId id="387" r:id="rId4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D9E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39" d="100"/>
          <a:sy n="39" d="100"/>
        </p:scale>
        <p:origin x="-141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77C17E4-62A3-4E4C-A1BE-4D05B86B31B8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F04E93-FB68-483A-AB33-FFA8A285E96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04E93-FB68-483A-AB33-FFA8A285E961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04E93-FB68-483A-AB33-FFA8A285E961}" type="slidenum">
              <a:rPr lang="ar-SA" smtClean="0"/>
              <a:pPr/>
              <a:t>35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04E93-FB68-483A-AB33-FFA8A285E961}" type="slidenum">
              <a:rPr lang="ar-SA" smtClean="0"/>
              <a:pPr/>
              <a:t>36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7.jpeg"/><Relationship Id="rId4" Type="http://schemas.openxmlformats.org/officeDocument/2006/relationships/image" Target="../media/image14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16.jpeg"/><Relationship Id="rId4" Type="http://schemas.openxmlformats.org/officeDocument/2006/relationships/image" Target="../media/image43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46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47.jpeg"/><Relationship Id="rId4" Type="http://schemas.openxmlformats.org/officeDocument/2006/relationships/image" Target="../media/image17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jpeg"/><Relationship Id="rId4" Type="http://schemas.openxmlformats.org/officeDocument/2006/relationships/image" Target="../media/image40.jpe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ات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1714480" y="1785926"/>
            <a:ext cx="5643602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العلم النافع</a:t>
            </a:r>
          </a:p>
          <a:p>
            <a:pPr algn="ctr">
              <a:lnSpc>
                <a:spcPct val="200000"/>
              </a:lnSpc>
            </a:pPr>
            <a:r>
              <a:rPr lang="ar-SA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وقف لله تعالى </a:t>
            </a:r>
          </a:p>
          <a:p>
            <a:pPr algn="ctr"/>
            <a:r>
              <a:rPr lang="ar-SA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أ /  زينب </a:t>
            </a:r>
            <a:r>
              <a:rPr lang="ar-SA" sz="2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ش</a:t>
            </a:r>
            <a:r>
              <a:rPr lang="ar-SA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.</a:t>
            </a:r>
            <a:endParaRPr lang="ar-SA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blic\Pictures\خلفيات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072230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lang="ar-SA" sz="3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SA" sz="3600" b="1" dirty="0" smtClean="0">
                <a:solidFill>
                  <a:srgbClr val="00B050"/>
                </a:solidFill>
              </a:rPr>
              <a:t>الفكرة العامة /</a:t>
            </a:r>
          </a:p>
          <a:p>
            <a:pPr algn="ctr">
              <a:buNone/>
            </a:pPr>
            <a:r>
              <a:rPr lang="ar-SA" b="1" dirty="0" smtClean="0"/>
              <a:t>تعمل أجزاء الخلية المختلفة معاً لتبقى حية .</a:t>
            </a:r>
          </a:p>
          <a:p>
            <a:pPr algn="ctr">
              <a:buNone/>
            </a:pPr>
            <a:endParaRPr lang="ar-SA" sz="3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فصل ( 9) الخلايا لبنات الحياة</a:t>
            </a:r>
          </a:p>
          <a:p>
            <a:pPr algn="ctr">
              <a:buNone/>
            </a:pPr>
            <a:endParaRPr lang="ar-SA" sz="3600" b="1" dirty="0" smtClean="0"/>
          </a:p>
          <a:p>
            <a:pPr algn="ctr">
              <a:buNone/>
            </a:pPr>
            <a:endParaRPr lang="ar-SA" sz="3600" b="1" dirty="0" smtClean="0"/>
          </a:p>
          <a:p>
            <a:pPr algn="ctr">
              <a:buNone/>
            </a:pPr>
            <a:r>
              <a:rPr lang="ar-SA" b="1" dirty="0" smtClean="0">
                <a:solidFill>
                  <a:srgbClr val="0070C0"/>
                </a:solidFill>
              </a:rPr>
              <a:t>الدرس الأول                                        الدرس الثاني</a:t>
            </a:r>
          </a:p>
          <a:p>
            <a:pPr algn="ctr">
              <a:buNone/>
            </a:pPr>
            <a:r>
              <a:rPr lang="ar-SA" b="1" dirty="0" smtClean="0"/>
              <a:t>عالم الخلايا                                          وظائف الخلايا</a:t>
            </a:r>
          </a:p>
          <a:p>
            <a:pPr algn="ctr">
              <a:buNone/>
            </a:pPr>
            <a:r>
              <a:rPr lang="ar-SA" b="1" dirty="0" smtClean="0"/>
              <a:t> </a:t>
            </a:r>
          </a:p>
          <a:p>
            <a:pPr algn="ctr">
              <a:buNone/>
            </a:pPr>
            <a:endParaRPr lang="ar-SA" sz="3600" b="1" dirty="0"/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4500562" y="3357562"/>
            <a:ext cx="2571768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rot="10800000" flipV="1">
            <a:off x="1928794" y="3357562"/>
            <a:ext cx="264320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blic\Pictures\خلفيات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SA" b="1" dirty="0" smtClean="0"/>
          </a:p>
          <a:p>
            <a:pPr algn="ctr">
              <a:buNone/>
            </a:pPr>
            <a:r>
              <a:rPr lang="ar-SA" b="1" dirty="0" smtClean="0"/>
              <a:t>مشاهدة خلايا البصل</a:t>
            </a:r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6" name="عنوان 4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939916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90000"/>
          </a:bodyPr>
          <a:lstStyle/>
          <a:p>
            <a:pPr algn="ctr"/>
            <a:endParaRPr lang="ar-SA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ar-SA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ar-SA" sz="4900" b="1" dirty="0" smtClean="0">
                <a:solidFill>
                  <a:schemeClr val="accent4">
                    <a:lumMod val="75000"/>
                  </a:schemeClr>
                </a:solidFill>
              </a:rPr>
              <a:t>تجربة </a:t>
            </a:r>
            <a:r>
              <a:rPr lang="ar-SA" sz="4900" b="1" dirty="0" err="1" smtClean="0">
                <a:solidFill>
                  <a:schemeClr val="accent4">
                    <a:lumMod val="75000"/>
                  </a:schemeClr>
                </a:solidFill>
              </a:rPr>
              <a:t>إستهلالية</a:t>
            </a:r>
            <a:r>
              <a:rPr lang="ar-SA" sz="49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ar-SA" sz="49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ar-SA" sz="49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endParaRPr lang="ar-SA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ar-SA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ar-SA" sz="4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2" descr="C:\Users\Public\Pictures\مختب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571480"/>
            <a:ext cx="2000264" cy="1285884"/>
          </a:xfrm>
          <a:prstGeom prst="rect">
            <a:avLst/>
          </a:prstGeom>
          <a:noFill/>
        </p:spPr>
      </p:pic>
      <p:sp>
        <p:nvSpPr>
          <p:cNvPr id="8" name="تمرير عمودي 7"/>
          <p:cNvSpPr/>
          <p:nvPr/>
        </p:nvSpPr>
        <p:spPr>
          <a:xfrm>
            <a:off x="5072066" y="3071810"/>
            <a:ext cx="3429024" cy="3143272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b="1" dirty="0" err="1" smtClean="0">
                <a:solidFill>
                  <a:schemeClr val="accent4">
                    <a:lumMod val="75000"/>
                  </a:schemeClr>
                </a:solidFill>
              </a:rPr>
              <a:t>المطويات</a:t>
            </a:r>
            <a:endParaRPr lang="ar-SA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وجه ضاحك 8"/>
          <p:cNvSpPr/>
          <p:nvPr/>
        </p:nvSpPr>
        <p:spPr>
          <a:xfrm>
            <a:off x="500034" y="2786058"/>
            <a:ext cx="4286280" cy="3643338"/>
          </a:xfrm>
          <a:prstGeom prst="smileyFac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000" dirty="0" smtClean="0"/>
          </a:p>
          <a:p>
            <a:pPr algn="ctr"/>
            <a:endParaRPr lang="ar-SA" sz="2000" dirty="0" smtClean="0"/>
          </a:p>
          <a:p>
            <a:pPr algn="ctr"/>
            <a:endParaRPr lang="ar-SA" sz="2000" dirty="0" smtClean="0"/>
          </a:p>
          <a:p>
            <a:pPr algn="ctr"/>
            <a:endParaRPr lang="ar-SA" sz="2000" dirty="0" smtClean="0"/>
          </a:p>
          <a:p>
            <a:pPr algn="ctr"/>
            <a:endParaRPr lang="ar-SA" sz="2000" dirty="0" smtClean="0"/>
          </a:p>
          <a:p>
            <a:pPr algn="ctr"/>
            <a:r>
              <a:rPr lang="ar-SA" sz="4800" b="1" dirty="0" smtClean="0">
                <a:solidFill>
                  <a:schemeClr val="accent4">
                    <a:lumMod val="75000"/>
                  </a:schemeClr>
                </a:solidFill>
              </a:rPr>
              <a:t>أتهيأ للقراءة</a:t>
            </a:r>
          </a:p>
          <a:p>
            <a:pPr algn="ctr"/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</a:rPr>
              <a:t>تحديد الفكرة الرئيسية</a:t>
            </a:r>
          </a:p>
          <a:p>
            <a:pPr algn="ctr"/>
            <a:endParaRPr lang="ar-SA" sz="2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</a:rPr>
              <a:t>توجيه </a:t>
            </a:r>
            <a:r>
              <a:rPr lang="ar-SA" sz="2800" b="1" dirty="0" err="1" smtClean="0">
                <a:solidFill>
                  <a:schemeClr val="accent4">
                    <a:lumMod val="75000"/>
                  </a:schemeClr>
                </a:solidFill>
              </a:rPr>
              <a:t>القراءةوتركيزها</a:t>
            </a:r>
            <a:endParaRPr lang="ar-SA" sz="2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ar-SA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ات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1714480" y="1785926"/>
            <a:ext cx="5643602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العلم النافع</a:t>
            </a:r>
          </a:p>
          <a:p>
            <a:pPr algn="ctr">
              <a:lnSpc>
                <a:spcPct val="200000"/>
              </a:lnSpc>
            </a:pPr>
            <a:r>
              <a:rPr lang="ar-SA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وقف لله تعالى </a:t>
            </a:r>
          </a:p>
          <a:p>
            <a:pPr algn="ctr"/>
            <a:r>
              <a:rPr lang="ar-SA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أ /  زينب </a:t>
            </a:r>
            <a:r>
              <a:rPr lang="ar-SA" sz="2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ش</a:t>
            </a:r>
            <a:r>
              <a:rPr lang="ar-SA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.</a:t>
            </a:r>
            <a:endParaRPr lang="ar-SA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لفية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00298" y="714356"/>
            <a:ext cx="6115064" cy="5429288"/>
          </a:xfrm>
        </p:spPr>
        <p:txBody>
          <a:bodyPr>
            <a:normAutofit/>
          </a:bodyPr>
          <a:lstStyle/>
          <a:p>
            <a:r>
              <a:rPr lang="ar-SA" sz="5400" b="1" dirty="0" smtClean="0">
                <a:solidFill>
                  <a:srgbClr val="00B050"/>
                </a:solidFill>
              </a:rPr>
              <a:t>الدرس الأول :</a:t>
            </a:r>
            <a:r>
              <a:rPr lang="ar-SA" sz="6600" b="1" dirty="0" smtClean="0"/>
              <a:t/>
            </a:r>
            <a:br>
              <a:rPr lang="ar-SA" sz="6600" b="1" dirty="0" smtClean="0"/>
            </a:br>
            <a:r>
              <a:rPr lang="ar-SA" sz="6600" b="1" dirty="0" smtClean="0"/>
              <a:t/>
            </a:r>
            <a:br>
              <a:rPr lang="ar-SA" sz="6600" b="1" dirty="0" smtClean="0"/>
            </a:br>
            <a:r>
              <a:rPr lang="ar-SA" sz="8000" b="1" dirty="0" smtClean="0">
                <a:solidFill>
                  <a:srgbClr val="FF0000"/>
                </a:solidFill>
              </a:rPr>
              <a:t>عالم الخلايا</a:t>
            </a:r>
            <a:endParaRPr lang="ar-SA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blic\Pictures\خلفيات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ar-SA" b="1" dirty="0" smtClean="0"/>
          </a:p>
          <a:p>
            <a:pPr>
              <a:lnSpc>
                <a:spcPct val="150000"/>
              </a:lnSpc>
              <a:buNone/>
            </a:pPr>
            <a:endParaRPr lang="ar-SA" sz="2000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تتعرف الخواص الفيزيائية للمادة .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تفسر سبب </a:t>
            </a:r>
            <a:r>
              <a:rPr lang="ar-SA" b="1" dirty="0" err="1" smtClean="0"/>
              <a:t>إختلاف</a:t>
            </a:r>
            <a:r>
              <a:rPr lang="ar-SA" b="1" dirty="0" smtClean="0"/>
              <a:t> الكثافة بين المواد التي تختلف في كتلتها .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تلاحظ كيفية </a:t>
            </a:r>
            <a:r>
              <a:rPr lang="ar-SA" b="1" dirty="0" err="1" smtClean="0"/>
              <a:t>إستخدام</a:t>
            </a:r>
            <a:r>
              <a:rPr lang="ar-SA" b="1" dirty="0" smtClean="0"/>
              <a:t> طريقة الإزاحة لتحديد </a:t>
            </a:r>
            <a:r>
              <a:rPr lang="ar-SA" b="1" dirty="0" err="1" smtClean="0"/>
              <a:t>حجوم</a:t>
            </a:r>
            <a:r>
              <a:rPr lang="ar-SA" b="1" dirty="0" smtClean="0"/>
              <a:t> الأجسام .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تصف حالات المادة المختلفة .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تحدد أثر تغير درجة الحرارة على المواد .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ar-SA" b="1" dirty="0" smtClean="0"/>
              <a:t>تصنف المواد بناءً على خواصها الفيزيائية .</a:t>
            </a:r>
            <a:endParaRPr lang="ar-SA" b="1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2786050" y="285728"/>
            <a:ext cx="3286148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chemeClr val="accent4">
                    <a:lumMod val="75000"/>
                  </a:schemeClr>
                </a:solidFill>
              </a:rPr>
              <a:t>الأهـــــداف</a:t>
            </a:r>
            <a:r>
              <a:rPr lang="ar-SA" sz="5400" b="1" dirty="0" smtClean="0">
                <a:solidFill>
                  <a:srgbClr val="BD4A47"/>
                </a:solidFill>
              </a:rPr>
              <a:t> </a:t>
            </a:r>
            <a:r>
              <a:rPr lang="ar-SA" b="1" dirty="0" smtClean="0"/>
              <a:t>   </a:t>
            </a:r>
            <a:endParaRPr lang="en-US" dirty="0" smtClean="0"/>
          </a:p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blic\Pictures\خلفيات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sz="1400" dirty="0" smtClean="0"/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    (  الخاصية الفيزيائية  /  المادة  /  التغير الفيزيائي  / </a:t>
            </a:r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        الكثافة  /  حالات المادة  /  درجة </a:t>
            </a:r>
            <a:r>
              <a:rPr lang="ar-SA" b="1" dirty="0" err="1" smtClean="0"/>
              <a:t>الإنصهار</a:t>
            </a:r>
            <a:r>
              <a:rPr lang="ar-SA" b="1" dirty="0" smtClean="0"/>
              <a:t>  / </a:t>
            </a:r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                          درجة الغليان  ) </a:t>
            </a:r>
            <a:endParaRPr lang="en-US" b="1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428728" y="928670"/>
            <a:ext cx="6215106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chemeClr val="accent4">
                    <a:lumMod val="75000"/>
                  </a:schemeClr>
                </a:solidFill>
              </a:rPr>
              <a:t>المفردات الجديدة</a:t>
            </a:r>
            <a:r>
              <a:rPr lang="ar-SA" sz="5400" b="1" dirty="0" smtClean="0">
                <a:solidFill>
                  <a:srgbClr val="BD4A47"/>
                </a:solidFill>
              </a:rPr>
              <a:t> </a:t>
            </a:r>
            <a:r>
              <a:rPr lang="ar-SA" b="1" dirty="0" smtClean="0"/>
              <a:t>   </a:t>
            </a:r>
            <a:endParaRPr lang="en-US" dirty="0" smtClean="0"/>
          </a:p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blic\Pictures\خلفيات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ctr">
              <a:buNone/>
            </a:pPr>
            <a:r>
              <a:rPr lang="ar-SA" b="1" dirty="0" smtClean="0">
                <a:solidFill>
                  <a:srgbClr val="A30D83"/>
                </a:solidFill>
              </a:rPr>
              <a:t>الربط مع المعرفة السابقة</a:t>
            </a:r>
          </a:p>
          <a:p>
            <a:pPr algn="ctr">
              <a:buNone/>
            </a:pPr>
            <a:r>
              <a:rPr lang="ar-SA" b="1" dirty="0" smtClean="0">
                <a:solidFill>
                  <a:schemeClr val="accent1"/>
                </a:solidFill>
              </a:rPr>
              <a:t>( التكبير )</a:t>
            </a:r>
          </a:p>
          <a:p>
            <a:endParaRPr lang="ar-SA" b="1" dirty="0" smtClean="0"/>
          </a:p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</a:rPr>
              <a:t>      أسئلة ومناقشة /  </a:t>
            </a:r>
          </a:p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</a:rPr>
              <a:t>      </a:t>
            </a:r>
            <a:r>
              <a:rPr lang="ar-SA" b="1" dirty="0" smtClean="0"/>
              <a:t> 1. هل </a:t>
            </a:r>
            <a:r>
              <a:rPr lang="ar-SA" b="1" dirty="0" err="1" smtClean="0"/>
              <a:t>أستخدمت</a:t>
            </a:r>
            <a:r>
              <a:rPr lang="ar-SA" b="1" dirty="0" smtClean="0"/>
              <a:t> عدسة مكبرة أو منظار فلكي ؟ كيف يكبران الصورة؟</a:t>
            </a:r>
          </a:p>
          <a:p>
            <a:pPr>
              <a:buNone/>
            </a:pPr>
            <a:r>
              <a:rPr lang="ar-SA" b="1" dirty="0" smtClean="0"/>
              <a:t>       2. هل يكبر المجهر صور الأشياء بالطريقة نفسها ؟</a:t>
            </a:r>
            <a:endParaRPr lang="en-US" b="1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blic\Pictures\خلفيات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786842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ar-SA" sz="2800" dirty="0" smtClean="0"/>
          </a:p>
          <a:p>
            <a:pPr>
              <a:buNone/>
            </a:pPr>
            <a:r>
              <a:rPr lang="ar-SA" sz="4500" dirty="0" smtClean="0"/>
              <a:t>            </a:t>
            </a:r>
            <a:r>
              <a:rPr lang="ar-SA" sz="4500" b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ar-SA" sz="3600" b="1" dirty="0" smtClean="0">
                <a:solidFill>
                  <a:schemeClr val="accent5">
                    <a:lumMod val="75000"/>
                  </a:schemeClr>
                </a:solidFill>
              </a:rPr>
              <a:t>دفتر العلوم</a:t>
            </a:r>
            <a:endParaRPr lang="ar-SA" sz="4500" dirty="0" smtClean="0"/>
          </a:p>
          <a:p>
            <a:pPr>
              <a:buNone/>
            </a:pPr>
            <a:endParaRPr lang="ar-SA" sz="1800" dirty="0" smtClean="0"/>
          </a:p>
          <a:p>
            <a:pPr>
              <a:lnSpc>
                <a:spcPct val="120000"/>
              </a:lnSpc>
              <a:buNone/>
            </a:pPr>
            <a:endParaRPr lang="ar-SA" sz="1800" dirty="0" smtClean="0"/>
          </a:p>
          <a:p>
            <a:pPr>
              <a:buNone/>
            </a:pPr>
            <a:r>
              <a:rPr lang="ar-SA" dirty="0" smtClean="0"/>
              <a:t>                   </a:t>
            </a:r>
          </a:p>
          <a:p>
            <a:pPr>
              <a:buNone/>
            </a:pPr>
            <a:endParaRPr lang="ar-SA" sz="5200" b="1" dirty="0" smtClean="0">
              <a:solidFill>
                <a:srgbClr val="B60E92"/>
              </a:solidFill>
            </a:endParaRPr>
          </a:p>
          <a:p>
            <a:pPr>
              <a:lnSpc>
                <a:spcPct val="110000"/>
              </a:lnSpc>
              <a:buNone/>
            </a:pPr>
            <a:endParaRPr lang="ar-SA" sz="2800" b="1" dirty="0" smtClean="0">
              <a:solidFill>
                <a:srgbClr val="B60E92"/>
              </a:solidFill>
            </a:endParaRPr>
          </a:p>
          <a:p>
            <a:pPr>
              <a:lnSpc>
                <a:spcPct val="110000"/>
              </a:lnSpc>
              <a:buNone/>
            </a:pPr>
            <a:endParaRPr lang="ar-SA" sz="3600" b="1" dirty="0" smtClean="0">
              <a:solidFill>
                <a:srgbClr val="B60E92"/>
              </a:solidFill>
            </a:endParaRPr>
          </a:p>
          <a:p>
            <a:pPr>
              <a:lnSpc>
                <a:spcPct val="110000"/>
              </a:lnSpc>
              <a:buNone/>
            </a:pPr>
            <a:endParaRPr lang="ar-SA" sz="2800" b="1" dirty="0" smtClean="0">
              <a:solidFill>
                <a:srgbClr val="B60E92"/>
              </a:solidFill>
            </a:endParaRPr>
          </a:p>
          <a:p>
            <a:pPr algn="ctr">
              <a:lnSpc>
                <a:spcPct val="110000"/>
              </a:lnSpc>
              <a:buNone/>
            </a:pPr>
            <a:r>
              <a:rPr lang="ar-SA" sz="2800" b="1" dirty="0" smtClean="0">
                <a:solidFill>
                  <a:srgbClr val="B60E92"/>
                </a:solidFill>
              </a:rPr>
              <a:t>               </a:t>
            </a:r>
            <a:r>
              <a:rPr lang="ar-SA" sz="3100" b="1" dirty="0" smtClean="0">
                <a:solidFill>
                  <a:srgbClr val="FF0000"/>
                </a:solidFill>
              </a:rPr>
              <a:t>قال رسول الله صلى الله عليه وسلم :</a:t>
            </a:r>
            <a:r>
              <a:rPr lang="ar-SA" sz="2600" b="1" dirty="0" smtClean="0">
                <a:solidFill>
                  <a:srgbClr val="FF0000"/>
                </a:solidFill>
              </a:rPr>
              <a:t> </a:t>
            </a:r>
            <a:r>
              <a:rPr lang="ar-SA" sz="3100" b="1" dirty="0" smtClean="0">
                <a:solidFill>
                  <a:schemeClr val="accent1">
                    <a:lumMod val="75000"/>
                  </a:schemeClr>
                </a:solidFill>
              </a:rPr>
              <a:t>( المؤمن للمؤمن كالبنيان                                                يشدّ بعضه بعضاً )</a:t>
            </a:r>
            <a:endParaRPr lang="ar-SA" sz="3100" b="1" dirty="0" smtClean="0">
              <a:solidFill>
                <a:srgbClr val="B60E92"/>
              </a:solidFill>
            </a:endParaRPr>
          </a:p>
          <a:p>
            <a:pPr>
              <a:lnSpc>
                <a:spcPct val="120000"/>
              </a:lnSpc>
              <a:buNone/>
            </a:pPr>
            <a:endParaRPr lang="ar-SA" sz="1300" b="1" dirty="0" smtClean="0">
              <a:solidFill>
                <a:srgbClr val="B60E92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ar-SA" sz="3000" b="1" dirty="0" smtClean="0">
                <a:solidFill>
                  <a:srgbClr val="B60E92"/>
                </a:solidFill>
              </a:rPr>
              <a:t>                    </a:t>
            </a:r>
            <a:r>
              <a:rPr lang="ar-SA" sz="3600" b="1" dirty="0" smtClean="0">
                <a:solidFill>
                  <a:srgbClr val="B60E92"/>
                </a:solidFill>
              </a:rPr>
              <a:t>   </a:t>
            </a:r>
            <a:r>
              <a:rPr lang="ar-SA" sz="3000" b="1" dirty="0" smtClean="0">
                <a:solidFill>
                  <a:srgbClr val="B60E92"/>
                </a:solidFill>
              </a:rPr>
              <a:t> </a:t>
            </a:r>
            <a:r>
              <a:rPr lang="ar-SA" sz="3600" b="1" dirty="0" smtClean="0">
                <a:solidFill>
                  <a:srgbClr val="B60E92"/>
                </a:solidFill>
              </a:rPr>
              <a:t>ماذا قرأت ؟    </a:t>
            </a:r>
            <a:r>
              <a:rPr lang="ar-SA" sz="3600" b="1" dirty="0" smtClean="0"/>
              <a:t>ص ( 80 )</a:t>
            </a:r>
            <a:r>
              <a:rPr lang="ar-SA" sz="3600" b="1" dirty="0" smtClean="0">
                <a:solidFill>
                  <a:srgbClr val="B60E92"/>
                </a:solidFill>
              </a:rPr>
              <a:t>       </a:t>
            </a:r>
            <a:r>
              <a:rPr lang="ar-SA" sz="4100" b="1" dirty="0" smtClean="0">
                <a:solidFill>
                  <a:srgbClr val="B60E92"/>
                </a:solidFill>
              </a:rPr>
              <a:t>      </a:t>
            </a:r>
            <a:endParaRPr lang="ar-SA" sz="3000" dirty="0" smtClean="0"/>
          </a:p>
          <a:p>
            <a:pPr>
              <a:lnSpc>
                <a:spcPct val="120000"/>
              </a:lnSpc>
              <a:buNone/>
            </a:pPr>
            <a:r>
              <a:rPr lang="ar-SA" sz="3000" dirty="0" smtClean="0"/>
              <a:t>               </a:t>
            </a:r>
            <a:r>
              <a:rPr lang="ar-SA" sz="3000" b="1" dirty="0" smtClean="0">
                <a:solidFill>
                  <a:srgbClr val="00B050"/>
                </a:solidFill>
              </a:rPr>
              <a:t>        </a:t>
            </a:r>
            <a:endParaRPr lang="ar-SA" sz="3000" b="1" dirty="0" smtClean="0"/>
          </a:p>
          <a:p>
            <a:pPr>
              <a:lnSpc>
                <a:spcPct val="170000"/>
              </a:lnSpc>
              <a:buNone/>
            </a:pPr>
            <a:r>
              <a:rPr lang="ar-SA" sz="2800" b="1" dirty="0" smtClean="0"/>
              <a:t>                         </a:t>
            </a:r>
            <a:r>
              <a:rPr lang="ar-SA" sz="3300" b="1" dirty="0" smtClean="0">
                <a:solidFill>
                  <a:srgbClr val="00B050"/>
                </a:solidFill>
              </a:rPr>
              <a:t>عرض سريع  </a:t>
            </a:r>
            <a:r>
              <a:rPr lang="ar-SA" sz="3300" b="1" dirty="0" smtClean="0"/>
              <a:t>( تركيب الخلية ) </a:t>
            </a:r>
            <a:endParaRPr lang="ar-SA" sz="2800" b="1" dirty="0" smtClean="0"/>
          </a:p>
          <a:p>
            <a:pPr>
              <a:buNone/>
            </a:pPr>
            <a:endParaRPr lang="ar-SA" sz="2800" b="1" dirty="0" smtClean="0"/>
          </a:p>
          <a:p>
            <a:pPr algn="ctr">
              <a:buNone/>
            </a:pPr>
            <a:r>
              <a:rPr lang="ar-SA" sz="2800" b="1" dirty="0" smtClean="0"/>
              <a:t>         </a:t>
            </a:r>
            <a:endParaRPr lang="ar-SA" dirty="0" smtClean="0"/>
          </a:p>
        </p:txBody>
      </p:sp>
      <p:pic>
        <p:nvPicPr>
          <p:cNvPr id="10" name="Picture 12" descr="C:\Users\Public\Pictures\دفتتتر العلو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285728"/>
            <a:ext cx="1214446" cy="1071570"/>
          </a:xfrm>
          <a:prstGeom prst="rect">
            <a:avLst/>
          </a:prstGeom>
          <a:noFill/>
        </p:spPr>
      </p:pic>
      <p:sp>
        <p:nvSpPr>
          <p:cNvPr id="11" name="مخطط انسيابي: محطة طرفية 10"/>
          <p:cNvSpPr/>
          <p:nvPr/>
        </p:nvSpPr>
        <p:spPr>
          <a:xfrm>
            <a:off x="357158" y="1285860"/>
            <a:ext cx="7643866" cy="785818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</a:rPr>
              <a:t>عددي الأفكار الرئيسية التي </a:t>
            </a:r>
            <a:r>
              <a:rPr lang="ar-SA" sz="2800" b="1" dirty="0" err="1" smtClean="0">
                <a:solidFill>
                  <a:schemeClr val="accent4">
                    <a:lumMod val="75000"/>
                  </a:schemeClr>
                </a:solidFill>
              </a:rPr>
              <a:t>تنص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</a:rPr>
              <a:t> عليها نظرية الخلية ؟                             </a:t>
            </a:r>
            <a:endParaRPr lang="ar-SA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2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4429132"/>
            <a:ext cx="1214446" cy="1000132"/>
          </a:xfrm>
          <a:prstGeom prst="rect">
            <a:avLst/>
          </a:prstGeom>
          <a:noFill/>
        </p:spPr>
      </p:pic>
      <p:pic>
        <p:nvPicPr>
          <p:cNvPr id="13" name="Picture 15" descr="C:\Users\Public\Pictures\عرض سريع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5500702"/>
            <a:ext cx="1285884" cy="1000132"/>
          </a:xfrm>
          <a:prstGeom prst="rect">
            <a:avLst/>
          </a:prstGeom>
          <a:noFill/>
        </p:spPr>
      </p:pic>
      <p:pic>
        <p:nvPicPr>
          <p:cNvPr id="14" name="Picture 11" descr="C:\Users\Public\Pictures\حل الواجب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2214554"/>
            <a:ext cx="1252537" cy="1000132"/>
          </a:xfrm>
          <a:prstGeom prst="rect">
            <a:avLst/>
          </a:prstGeom>
          <a:noFill/>
        </p:spPr>
      </p:pic>
      <p:sp>
        <p:nvSpPr>
          <p:cNvPr id="15" name="سهم إلى اليمين 14"/>
          <p:cNvSpPr/>
          <p:nvPr/>
        </p:nvSpPr>
        <p:spPr>
          <a:xfrm>
            <a:off x="1500166" y="2071678"/>
            <a:ext cx="5643602" cy="135732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accent4">
                    <a:lumMod val="75000"/>
                  </a:schemeClr>
                </a:solidFill>
              </a:rPr>
              <a:t>الواجب  </a:t>
            </a:r>
            <a:r>
              <a:rPr lang="ar-SA" sz="3200" b="1" dirty="0" err="1" smtClean="0">
                <a:solidFill>
                  <a:schemeClr val="accent4">
                    <a:lumMod val="75000"/>
                  </a:schemeClr>
                </a:solidFill>
              </a:rPr>
              <a:t>ص</a:t>
            </a:r>
            <a:r>
              <a:rPr lang="ar-SA" sz="3200" b="1" dirty="0" smtClean="0">
                <a:solidFill>
                  <a:schemeClr val="accent4">
                    <a:lumMod val="75000"/>
                  </a:schemeClr>
                </a:solidFill>
              </a:rPr>
              <a:t> ( 86 )  رقم  ( 4 )</a:t>
            </a:r>
            <a:endParaRPr lang="ar-SA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7" name="Picture 3" descr="C:\Users\Public\Pictures\قرآن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29520" y="3357562"/>
            <a:ext cx="1214446" cy="857256"/>
          </a:xfrm>
          <a:prstGeom prst="rect">
            <a:avLst/>
          </a:prstGeom>
          <a:noFill/>
        </p:spPr>
      </p:pic>
      <p:pic>
        <p:nvPicPr>
          <p:cNvPr id="18" name="Picture 2" descr="C:\Users\Public\Pictures\خلايا الفلين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58" y="4500570"/>
            <a:ext cx="3000396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blic\Pictures\خلفيات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00B050"/>
                </a:solidFill>
              </a:rPr>
              <a:t> 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نشاط   </a:t>
            </a:r>
            <a:r>
              <a:rPr lang="ar-SA" sz="2800" b="1" dirty="0" smtClean="0"/>
              <a:t>( تحديد أجزاء الخلية )</a:t>
            </a:r>
            <a:endParaRPr lang="ar-SA" sz="2800" dirty="0" smtClean="0"/>
          </a:p>
          <a:p>
            <a:pPr algn="l">
              <a:buNone/>
            </a:pPr>
            <a:endParaRPr lang="ar-SA" sz="2800" dirty="0"/>
          </a:p>
          <a:p>
            <a:pPr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  </a:t>
            </a:r>
            <a:endParaRPr lang="ar-SA" sz="2800" dirty="0" smtClean="0"/>
          </a:p>
        </p:txBody>
      </p:sp>
      <p:pic>
        <p:nvPicPr>
          <p:cNvPr id="7" name="Picture 4" descr="C:\Users\Public\Pictures\نشاط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357166"/>
            <a:ext cx="1285884" cy="1071570"/>
          </a:xfrm>
          <a:prstGeom prst="rect">
            <a:avLst/>
          </a:prstGeom>
          <a:noFill/>
        </p:spPr>
      </p:pic>
      <p:pic>
        <p:nvPicPr>
          <p:cNvPr id="1026" name="Picture 2" descr="C:\Users\Public\Pictures\خلايا الحيوان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571612"/>
            <a:ext cx="4071966" cy="4857784"/>
          </a:xfrm>
          <a:prstGeom prst="rect">
            <a:avLst/>
          </a:prstGeom>
          <a:noFill/>
        </p:spPr>
      </p:pic>
      <p:pic>
        <p:nvPicPr>
          <p:cNvPr id="1027" name="Picture 3" descr="C:\Users\Public\Pictures\خلايا النبات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1643050"/>
            <a:ext cx="4286280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blic\Pictures\خلفيات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00B050"/>
                </a:solidFill>
              </a:rPr>
              <a:t>                </a:t>
            </a:r>
            <a:endParaRPr lang="ar-SA" sz="2800" dirty="0" smtClean="0"/>
          </a:p>
          <a:p>
            <a:pPr algn="l">
              <a:buNone/>
            </a:pPr>
            <a:endParaRPr lang="ar-SA" sz="2800" dirty="0"/>
          </a:p>
          <a:p>
            <a:pPr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  </a:t>
            </a:r>
            <a:endParaRPr lang="ar-SA" sz="2800" dirty="0" smtClean="0"/>
          </a:p>
        </p:txBody>
      </p:sp>
      <p:pic>
        <p:nvPicPr>
          <p:cNvPr id="2050" name="Picture 2" descr="C:\Users\Public\Pictures\خلايا الحيوان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57166"/>
            <a:ext cx="4000528" cy="4429156"/>
          </a:xfrm>
          <a:prstGeom prst="rect">
            <a:avLst/>
          </a:prstGeom>
          <a:noFill/>
        </p:spPr>
      </p:pic>
      <p:pic>
        <p:nvPicPr>
          <p:cNvPr id="2051" name="Picture 3" descr="C:\Users\Public\Pictures\خلايا النبات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57166"/>
            <a:ext cx="4286280" cy="4357718"/>
          </a:xfrm>
          <a:prstGeom prst="rect">
            <a:avLst/>
          </a:prstGeom>
          <a:noFill/>
        </p:spPr>
      </p:pic>
      <p:pic>
        <p:nvPicPr>
          <p:cNvPr id="2052" name="Picture 4" descr="C:\Users\Public\Pictures\خلايا البصل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4929199"/>
            <a:ext cx="5072098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blic\Pictures\خلفيات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 algn="l">
              <a:buNone/>
            </a:pPr>
            <a:endParaRPr lang="ar-SA" sz="2800" dirty="0"/>
          </a:p>
          <a:p>
            <a:pPr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إستعمال</a:t>
            </a:r>
            <a:r>
              <a:rPr lang="ar-SA" sz="2800" b="1" dirty="0" smtClean="0">
                <a:solidFill>
                  <a:srgbClr val="00B050"/>
                </a:solidFill>
              </a:rPr>
              <a:t> التشابه </a:t>
            </a:r>
            <a:r>
              <a:rPr lang="ar-SA" sz="2800" b="1" dirty="0" smtClean="0"/>
              <a:t>( الخلايا  ــ  المصانع )</a:t>
            </a:r>
          </a:p>
          <a:p>
            <a:pPr>
              <a:buNone/>
            </a:pPr>
            <a:endParaRPr lang="ar-SA" sz="2800" b="1" dirty="0" smtClean="0"/>
          </a:p>
          <a:p>
            <a:pPr>
              <a:buNone/>
            </a:pPr>
            <a:endParaRPr lang="ar-SA" sz="2800" b="1" dirty="0" smtClean="0"/>
          </a:p>
          <a:p>
            <a:pPr>
              <a:buNone/>
            </a:pPr>
            <a:endParaRPr lang="ar-SA" sz="2800" b="1" dirty="0" smtClean="0"/>
          </a:p>
          <a:p>
            <a:pPr>
              <a:buNone/>
            </a:pPr>
            <a:endParaRPr lang="ar-SA" sz="2800" b="1" dirty="0" smtClean="0"/>
          </a:p>
          <a:p>
            <a:pPr>
              <a:buNone/>
            </a:pPr>
            <a:endParaRPr lang="ar-SA" sz="2800" b="1" dirty="0" smtClean="0"/>
          </a:p>
          <a:p>
            <a:pPr>
              <a:buNone/>
            </a:pPr>
            <a:endParaRPr lang="ar-SA" sz="2800" b="1" dirty="0" smtClean="0"/>
          </a:p>
          <a:p>
            <a:pPr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 مناقشة   </a:t>
            </a:r>
            <a:r>
              <a:rPr lang="ar-SA" sz="2800" b="1" dirty="0" smtClean="0"/>
              <a:t>( الخلايا والأصباغ )</a:t>
            </a:r>
          </a:p>
          <a:p>
            <a:pPr>
              <a:buNone/>
            </a:pPr>
            <a:r>
              <a:rPr lang="ar-SA" sz="2800" b="1" dirty="0" smtClean="0"/>
              <a:t>                   ما لون الخلايا ؟ ولماذا تستخدم الأصباغ ؟</a:t>
            </a:r>
          </a:p>
          <a:p>
            <a:pPr>
              <a:buNone/>
            </a:pPr>
            <a:endParaRPr lang="ar-SA" sz="2800" b="1" dirty="0" smtClean="0"/>
          </a:p>
          <a:p>
            <a:pPr>
              <a:buNone/>
            </a:pPr>
            <a:r>
              <a:rPr lang="ar-SA" sz="2800" b="1" dirty="0" smtClean="0"/>
              <a:t>   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</a:t>
            </a:r>
            <a:r>
              <a:rPr lang="ar-SA" sz="2800" b="1" dirty="0" smtClean="0"/>
              <a:t> /  شكل ( 3 / 4 )</a:t>
            </a:r>
            <a:endParaRPr lang="ar-SA" sz="2800" dirty="0" smtClean="0"/>
          </a:p>
        </p:txBody>
      </p:sp>
      <p:pic>
        <p:nvPicPr>
          <p:cNvPr id="8" name="Picture 3" descr="C:\Users\Public\Pictures\مناقشة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285728"/>
            <a:ext cx="1214437" cy="909642"/>
          </a:xfrm>
          <a:prstGeom prst="rect">
            <a:avLst/>
          </a:prstGeom>
          <a:noFill/>
        </p:spPr>
      </p:pic>
      <p:pic>
        <p:nvPicPr>
          <p:cNvPr id="6" name="Picture 2" descr="C:\Users\Public\Pictures\مناقشة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3857628"/>
            <a:ext cx="1214446" cy="1000132"/>
          </a:xfrm>
          <a:prstGeom prst="rect">
            <a:avLst/>
          </a:prstGeom>
          <a:noFill/>
        </p:spPr>
      </p:pic>
      <p:pic>
        <p:nvPicPr>
          <p:cNvPr id="10" name="Picture 2" descr="C:\Users\Public\Pictures\مصنع 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1357298"/>
            <a:ext cx="3929090" cy="2500330"/>
          </a:xfrm>
          <a:prstGeom prst="rect">
            <a:avLst/>
          </a:prstGeom>
          <a:noFill/>
        </p:spPr>
      </p:pic>
      <p:pic>
        <p:nvPicPr>
          <p:cNvPr id="11" name="Picture 3" descr="C:\Users\Public\Pictures\مصنع 2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1357298"/>
            <a:ext cx="4429156" cy="2500330"/>
          </a:xfrm>
          <a:prstGeom prst="rect">
            <a:avLst/>
          </a:prstGeom>
          <a:noFill/>
        </p:spPr>
      </p:pic>
      <p:pic>
        <p:nvPicPr>
          <p:cNvPr id="13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29520" y="5286388"/>
            <a:ext cx="1142998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ublic\Pictures\خلفيات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rmAutofit/>
          </a:bodyPr>
          <a:lstStyle/>
          <a:p>
            <a:r>
              <a:rPr lang="ar-SA" sz="6000" b="1" dirty="0" smtClean="0">
                <a:solidFill>
                  <a:srgbClr val="BD4A47"/>
                </a:solidFill>
              </a:rPr>
              <a:t>تـــابـــــع</a:t>
            </a:r>
            <a:endParaRPr lang="ar-SA" sz="6000" b="1" dirty="0">
              <a:solidFill>
                <a:srgbClr val="BD4A4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blic\Pictures\خلفيات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200" b="1" dirty="0" err="1" smtClean="0"/>
              <a:t>إنقسام</a:t>
            </a:r>
            <a:r>
              <a:rPr lang="ar-SA" sz="3200" b="1" dirty="0" smtClean="0"/>
              <a:t> لا غير</a:t>
            </a:r>
            <a:endParaRPr lang="ar-SA" sz="3200" b="1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9" name="Picture 2" descr="C:\Users\Public\Pictures\أميبا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928670"/>
            <a:ext cx="8286808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blic\Pictures\خلفيات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85794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200" b="1" dirty="0" err="1" smtClean="0"/>
              <a:t>إنقسام</a:t>
            </a:r>
            <a:r>
              <a:rPr lang="ar-SA" sz="3200" b="1" dirty="0" smtClean="0"/>
              <a:t> لا غير</a:t>
            </a:r>
            <a:endParaRPr lang="ar-SA" sz="3200" b="1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ar-SA" b="1" dirty="0" smtClean="0"/>
              <a:t>نعرف أن المخلوقات الحية تتكون من خلايا تنشأ عن خلايا مماثلة لها . وتعوض أجسامنا الملايين من الخلايا كل يوم .</a:t>
            </a:r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والخلية هي اللبّنة الأساسية لبناء المخلوق الحي . تتكاثر معظم الخلايا عن طريق </a:t>
            </a:r>
            <a:r>
              <a:rPr lang="ar-SA" b="1" dirty="0" err="1" smtClean="0"/>
              <a:t>الإنقسام</a:t>
            </a:r>
            <a:r>
              <a:rPr lang="ar-SA" b="1" dirty="0" smtClean="0"/>
              <a:t> . حيث تنقسم كل خلية إلى خليتين , كما في الصورة أدناه 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blic\Pictures\خلفيات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200" b="1" dirty="0" err="1" smtClean="0"/>
              <a:t>إنقسام</a:t>
            </a:r>
            <a:r>
              <a:rPr lang="ar-SA" sz="3200" b="1" dirty="0" smtClean="0"/>
              <a:t> لا غير</a:t>
            </a:r>
            <a:endParaRPr lang="ar-SA" sz="3200" b="1" dirty="0"/>
          </a:p>
        </p:txBody>
      </p:sp>
      <p:pic>
        <p:nvPicPr>
          <p:cNvPr id="1028" name="Picture 4" descr="C:\Users\Public\Pictures\إنقسا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928670"/>
            <a:ext cx="2571768" cy="5286412"/>
          </a:xfrm>
          <a:prstGeom prst="rect">
            <a:avLst/>
          </a:prstGeom>
          <a:noFill/>
        </p:spPr>
      </p:pic>
      <p:pic>
        <p:nvPicPr>
          <p:cNvPr id="1029" name="Picture 5" descr="C:\Users\Public\Pictures\أميبا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928670"/>
            <a:ext cx="5000660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blic\Pictures\خلفيات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983179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ar-SA" dirty="0" smtClean="0">
                <a:solidFill>
                  <a:srgbClr val="FF0000"/>
                </a:solidFill>
              </a:rPr>
              <a:t>    </a:t>
            </a:r>
            <a:r>
              <a:rPr lang="ar-SA" b="1" dirty="0" smtClean="0">
                <a:solidFill>
                  <a:srgbClr val="FF0000"/>
                </a:solidFill>
              </a:rPr>
              <a:t>                       ورقة نشاط /</a:t>
            </a:r>
            <a:endParaRPr lang="en-US" b="1" dirty="0" smtClean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ar-SA" b="1" dirty="0" smtClean="0"/>
              <a:t>أين تجدي الماء في الحالة السائلة ؟ وأين تجدي الماء في الحالة الغازية ؟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ماذا يحدث للجليد في الأيام المشمسة ؟ وماذا يحدث للماء إذا سخّن ؟    وفيما يتشابهان ؟</a:t>
            </a:r>
            <a:endParaRPr lang="en-US" b="1" dirty="0" smtClean="0"/>
          </a:p>
          <a:p>
            <a:pPr>
              <a:buNone/>
            </a:pPr>
            <a:endParaRPr lang="ar-SA" dirty="0"/>
          </a:p>
        </p:txBody>
      </p:sp>
      <p:pic>
        <p:nvPicPr>
          <p:cNvPr id="4" name="Picture 3" descr="C:\Users\Public\Pictures\نشاط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928670"/>
            <a:ext cx="1285884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blic\Pictures\خلفيات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786842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</a:t>
            </a:r>
          </a:p>
          <a:p>
            <a:pPr>
              <a:buNone/>
            </a:pPr>
            <a:r>
              <a:rPr lang="ar-SA" b="1" dirty="0" smtClean="0">
                <a:solidFill>
                  <a:srgbClr val="B60E92"/>
                </a:solidFill>
              </a:rPr>
              <a:t>                              </a:t>
            </a:r>
            <a:r>
              <a:rPr lang="ar-SA" sz="4500" b="1" dirty="0" smtClean="0">
                <a:solidFill>
                  <a:srgbClr val="B60E92"/>
                </a:solidFill>
              </a:rPr>
              <a:t>عمل نموذج </a:t>
            </a:r>
            <a:r>
              <a:rPr lang="ar-SA" sz="4500" b="1" dirty="0" smtClean="0"/>
              <a:t> ( نموذج خلايا )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          </a:t>
            </a:r>
            <a:r>
              <a:rPr lang="ar-SA" sz="4500" b="1" dirty="0" smtClean="0">
                <a:solidFill>
                  <a:srgbClr val="00B050"/>
                </a:solidFill>
              </a:rPr>
              <a:t>     </a:t>
            </a:r>
            <a:endParaRPr lang="ar-SA" sz="1300" dirty="0" smtClean="0"/>
          </a:p>
          <a:p>
            <a:pPr>
              <a:lnSpc>
                <a:spcPct val="210000"/>
              </a:lnSpc>
              <a:buNone/>
            </a:pPr>
            <a:r>
              <a:rPr lang="ar-SA" sz="5100" dirty="0" smtClean="0"/>
              <a:t>                 </a:t>
            </a:r>
            <a:r>
              <a:rPr lang="ar-SA" sz="5100" b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ar-SA" sz="4500" b="1" dirty="0" smtClean="0">
                <a:solidFill>
                  <a:schemeClr val="accent5">
                    <a:lumMod val="75000"/>
                  </a:schemeClr>
                </a:solidFill>
              </a:rPr>
              <a:t>دفتر العلوم</a:t>
            </a:r>
            <a:endParaRPr lang="ar-SA" sz="5100" dirty="0" smtClean="0"/>
          </a:p>
          <a:p>
            <a:pPr>
              <a:buNone/>
            </a:pPr>
            <a:endParaRPr lang="ar-SA" sz="1800" dirty="0" smtClean="0"/>
          </a:p>
          <a:p>
            <a:pPr>
              <a:lnSpc>
                <a:spcPct val="120000"/>
              </a:lnSpc>
              <a:buNone/>
            </a:pPr>
            <a:endParaRPr lang="ar-SA" sz="1800" dirty="0" smtClean="0"/>
          </a:p>
          <a:p>
            <a:pPr>
              <a:buNone/>
            </a:pPr>
            <a:r>
              <a:rPr lang="ar-SA" dirty="0" smtClean="0"/>
              <a:t>                   </a:t>
            </a:r>
          </a:p>
          <a:p>
            <a:pPr>
              <a:buNone/>
            </a:pPr>
            <a:endParaRPr lang="ar-SA" sz="2800" b="1" dirty="0" smtClean="0">
              <a:solidFill>
                <a:srgbClr val="B60E92"/>
              </a:solidFill>
            </a:endParaRPr>
          </a:p>
          <a:p>
            <a:pPr>
              <a:buNone/>
            </a:pPr>
            <a:endParaRPr lang="ar-SA" sz="2800" b="1" dirty="0" smtClean="0">
              <a:solidFill>
                <a:srgbClr val="B60E92"/>
              </a:solidFill>
            </a:endParaRPr>
          </a:p>
          <a:p>
            <a:pPr>
              <a:lnSpc>
                <a:spcPct val="120000"/>
              </a:lnSpc>
              <a:buNone/>
            </a:pPr>
            <a:endParaRPr lang="ar-SA" sz="1300" b="1" dirty="0" smtClean="0">
              <a:solidFill>
                <a:srgbClr val="B60E92"/>
              </a:solidFill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B60E92"/>
                </a:solidFill>
              </a:rPr>
              <a:t>                            </a:t>
            </a:r>
            <a:r>
              <a:rPr lang="ar-SA" sz="4000" b="1" dirty="0" smtClean="0">
                <a:solidFill>
                  <a:srgbClr val="B60E92"/>
                </a:solidFill>
              </a:rPr>
              <a:t>      </a:t>
            </a:r>
            <a:endParaRPr lang="ar-SA" sz="4600" dirty="0" smtClean="0"/>
          </a:p>
          <a:p>
            <a:pPr>
              <a:lnSpc>
                <a:spcPct val="120000"/>
              </a:lnSpc>
              <a:buNone/>
            </a:pPr>
            <a:endParaRPr lang="ar-SA" sz="1300" dirty="0" smtClean="0"/>
          </a:p>
          <a:p>
            <a:pPr>
              <a:lnSpc>
                <a:spcPct val="220000"/>
              </a:lnSpc>
              <a:buNone/>
            </a:pPr>
            <a:r>
              <a:rPr lang="ar-SA" sz="4600" dirty="0" smtClean="0"/>
              <a:t>               </a:t>
            </a:r>
            <a:r>
              <a:rPr lang="ar-SA" sz="4000" b="1" dirty="0" smtClean="0">
                <a:solidFill>
                  <a:srgbClr val="00B050"/>
                </a:solidFill>
              </a:rPr>
              <a:t>        </a:t>
            </a:r>
            <a:endParaRPr lang="ar-SA" sz="4000" b="1" dirty="0" smtClean="0"/>
          </a:p>
          <a:p>
            <a:pPr>
              <a:buNone/>
            </a:pPr>
            <a:endParaRPr lang="ar-SA" sz="2800" b="1" dirty="0" smtClean="0"/>
          </a:p>
          <a:p>
            <a:pPr algn="ctr">
              <a:buNone/>
            </a:pPr>
            <a:r>
              <a:rPr lang="ar-SA" sz="3800" b="1" dirty="0" smtClean="0">
                <a:solidFill>
                  <a:srgbClr val="FF0000"/>
                </a:solidFill>
              </a:rPr>
              <a:t>قال تعالى: </a:t>
            </a:r>
            <a:r>
              <a:rPr lang="ar-SA" sz="4500" b="1" dirty="0" smtClean="0">
                <a:solidFill>
                  <a:schemeClr val="accent1">
                    <a:lumMod val="75000"/>
                  </a:schemeClr>
                </a:solidFill>
              </a:rPr>
              <a:t>( ألم ترى أن الله أنزل من </a:t>
            </a:r>
            <a:r>
              <a:rPr lang="ar-SA" sz="4500" b="1" dirty="0" err="1" smtClean="0">
                <a:solidFill>
                  <a:schemeClr val="accent1">
                    <a:lumMod val="75000"/>
                  </a:schemeClr>
                </a:solidFill>
              </a:rPr>
              <a:t>السمآء</a:t>
            </a:r>
            <a:r>
              <a:rPr lang="ar-SA" sz="45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4500" b="1" dirty="0" err="1" smtClean="0">
                <a:solidFill>
                  <a:schemeClr val="accent1">
                    <a:lumMod val="75000"/>
                  </a:schemeClr>
                </a:solidFill>
              </a:rPr>
              <a:t>مآء</a:t>
            </a:r>
            <a:r>
              <a:rPr lang="ar-SA" sz="4500" b="1" dirty="0" smtClean="0">
                <a:solidFill>
                  <a:schemeClr val="accent1">
                    <a:lumMod val="75000"/>
                  </a:schemeClr>
                </a:solidFill>
              </a:rPr>
              <a:t> فتصبح الأرض مخضّرة </a:t>
            </a:r>
          </a:p>
          <a:p>
            <a:pPr algn="ctr">
              <a:buNone/>
            </a:pPr>
            <a:r>
              <a:rPr lang="ar-SA" sz="4500" b="1" dirty="0" smtClean="0">
                <a:solidFill>
                  <a:schemeClr val="accent1">
                    <a:lumMod val="75000"/>
                  </a:schemeClr>
                </a:solidFill>
              </a:rPr>
              <a:t>إن الله لطيف خبير ) </a:t>
            </a:r>
            <a:r>
              <a:rPr lang="ar-SA" sz="2600" b="1" dirty="0" smtClean="0">
                <a:solidFill>
                  <a:srgbClr val="B60E92"/>
                </a:solidFill>
              </a:rPr>
              <a:t>63 الحج</a:t>
            </a:r>
            <a:endParaRPr lang="ar-SA" sz="4500" b="1" dirty="0" smtClean="0"/>
          </a:p>
          <a:p>
            <a:pPr algn="ctr">
              <a:buNone/>
            </a:pPr>
            <a:r>
              <a:rPr lang="ar-SA" sz="2800" b="1" dirty="0" smtClean="0"/>
              <a:t>         </a:t>
            </a:r>
            <a:endParaRPr lang="ar-SA" dirty="0" smtClean="0"/>
          </a:p>
        </p:txBody>
      </p:sp>
      <p:pic>
        <p:nvPicPr>
          <p:cNvPr id="10" name="Picture 12" descr="C:\Users\Public\Pictures\دفتتتر العلو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1571612"/>
            <a:ext cx="1214446" cy="1071570"/>
          </a:xfrm>
          <a:prstGeom prst="rect">
            <a:avLst/>
          </a:prstGeom>
          <a:noFill/>
        </p:spPr>
      </p:pic>
      <p:sp>
        <p:nvSpPr>
          <p:cNvPr id="11" name="مخطط انسيابي: محطة طرفية 10"/>
          <p:cNvSpPr/>
          <p:nvPr/>
        </p:nvSpPr>
        <p:spPr>
          <a:xfrm>
            <a:off x="285720" y="2643182"/>
            <a:ext cx="8143932" cy="857256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</a:rPr>
              <a:t>أرسمي تركيب الخلية الحيوانية والخلية النباتية , مع البيانات ؟                             </a:t>
            </a:r>
            <a:endParaRPr lang="ar-SA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9" name="Picture 2" descr="C:\Users\Public\Pictures\قرآن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4929198"/>
            <a:ext cx="1214446" cy="714404"/>
          </a:xfrm>
          <a:prstGeom prst="rect">
            <a:avLst/>
          </a:prstGeom>
          <a:noFill/>
        </p:spPr>
      </p:pic>
      <p:pic>
        <p:nvPicPr>
          <p:cNvPr id="14" name="Picture 2" descr="C:\Users\Public\Pictures\نموذج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285728"/>
            <a:ext cx="1214446" cy="1000132"/>
          </a:xfrm>
          <a:prstGeom prst="rect">
            <a:avLst/>
          </a:prstGeom>
          <a:noFill/>
        </p:spPr>
      </p:pic>
      <p:pic>
        <p:nvPicPr>
          <p:cNvPr id="15" name="Picture 11" descr="C:\Users\Public\Pictures\حل الواجب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3786190"/>
            <a:ext cx="1252537" cy="1000132"/>
          </a:xfrm>
          <a:prstGeom prst="rect">
            <a:avLst/>
          </a:prstGeom>
          <a:noFill/>
        </p:spPr>
      </p:pic>
      <p:sp>
        <p:nvSpPr>
          <p:cNvPr id="16" name="سهم إلى اليمين 15"/>
          <p:cNvSpPr/>
          <p:nvPr/>
        </p:nvSpPr>
        <p:spPr>
          <a:xfrm>
            <a:off x="1571604" y="3643314"/>
            <a:ext cx="5643602" cy="135732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accent4">
                    <a:lumMod val="75000"/>
                  </a:schemeClr>
                </a:solidFill>
              </a:rPr>
              <a:t>الواجب  </a:t>
            </a:r>
            <a:r>
              <a:rPr lang="ar-SA" sz="3200" b="1" dirty="0" err="1" smtClean="0">
                <a:solidFill>
                  <a:schemeClr val="accent4">
                    <a:lumMod val="75000"/>
                  </a:schemeClr>
                </a:solidFill>
              </a:rPr>
              <a:t>ص</a:t>
            </a:r>
            <a:r>
              <a:rPr lang="ar-SA" sz="3200" b="1" dirty="0" smtClean="0">
                <a:solidFill>
                  <a:schemeClr val="accent4">
                    <a:lumMod val="75000"/>
                  </a:schemeClr>
                </a:solidFill>
              </a:rPr>
              <a:t> ( 86 )  رقم  ( 2 )</a:t>
            </a:r>
            <a:endParaRPr lang="ar-SA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blic\Pictures\خلفيات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 algn="ctr">
              <a:buNone/>
            </a:pPr>
            <a:endParaRPr lang="ar-SA" sz="2000" b="1" dirty="0" smtClean="0">
              <a:solidFill>
                <a:srgbClr val="B60E92"/>
              </a:solidFill>
            </a:endParaRPr>
          </a:p>
          <a:p>
            <a:pPr algn="ctr">
              <a:buNone/>
            </a:pPr>
            <a:endParaRPr lang="ar-SA" sz="2000" b="1" dirty="0" smtClean="0">
              <a:solidFill>
                <a:srgbClr val="B60E92"/>
              </a:solidFill>
            </a:endParaRPr>
          </a:p>
          <a:p>
            <a:pPr>
              <a:buNone/>
            </a:pPr>
            <a:r>
              <a:rPr lang="ar-SA" sz="2000" b="1" dirty="0" smtClean="0">
                <a:solidFill>
                  <a:srgbClr val="B60E92"/>
                </a:solidFill>
              </a:rPr>
              <a:t>           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الربط مع الكيمياء  </a:t>
            </a:r>
            <a:r>
              <a:rPr lang="ar-SA" sz="2800" b="1" dirty="0" smtClean="0"/>
              <a:t>( الدهون </a:t>
            </a:r>
            <a:r>
              <a:rPr lang="ar-SA" sz="2800" b="1" dirty="0" err="1" smtClean="0"/>
              <a:t>المفسفرة</a:t>
            </a:r>
            <a:r>
              <a:rPr lang="ar-SA" sz="2800" b="1" dirty="0" smtClean="0"/>
              <a:t> )</a:t>
            </a:r>
            <a:endParaRPr lang="ar-SA" sz="28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ar-SA" sz="2800" b="1" dirty="0" smtClean="0">
              <a:solidFill>
                <a:srgbClr val="00B050"/>
              </a:solidFill>
            </a:endParaRPr>
          </a:p>
          <a:p>
            <a:pPr>
              <a:lnSpc>
                <a:spcPct val="20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  </a:t>
            </a:r>
            <a:r>
              <a:rPr lang="ar-SA" sz="2800" b="1" dirty="0" smtClean="0">
                <a:solidFill>
                  <a:srgbClr val="B60E92"/>
                </a:solidFill>
              </a:rPr>
              <a:t>ماذا قرأت ؟    </a:t>
            </a:r>
            <a:r>
              <a:rPr lang="ar-SA" sz="2800" b="1" dirty="0" smtClean="0"/>
              <a:t>ص ( 84 )</a:t>
            </a:r>
          </a:p>
          <a:p>
            <a:pPr algn="ctr">
              <a:buNone/>
            </a:pPr>
            <a:endParaRPr lang="ar-SA" sz="2800" b="1" dirty="0" smtClean="0"/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/>
              <a:t>   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تنوع الثقافات </a:t>
            </a:r>
            <a:r>
              <a:rPr lang="ar-SA" sz="2800" b="1" dirty="0" smtClean="0"/>
              <a:t>( </a:t>
            </a:r>
            <a:r>
              <a:rPr lang="ar-SA" sz="2800" b="1" dirty="0" err="1" smtClean="0"/>
              <a:t>إيرنست</a:t>
            </a:r>
            <a:r>
              <a:rPr lang="ar-SA" sz="2800" b="1" dirty="0" smtClean="0"/>
              <a:t> </a:t>
            </a:r>
            <a:r>
              <a:rPr lang="ar-SA" sz="2800" b="1" dirty="0" err="1" smtClean="0"/>
              <a:t>إفريت</a:t>
            </a:r>
            <a:r>
              <a:rPr lang="ar-SA" sz="2800" b="1" dirty="0" smtClean="0"/>
              <a:t> جست )</a:t>
            </a:r>
          </a:p>
          <a:p>
            <a:pPr>
              <a:buNone/>
            </a:pPr>
            <a:endParaRPr lang="ar-SA" sz="2800" b="1" dirty="0" smtClean="0"/>
          </a:p>
          <a:p>
            <a:pPr>
              <a:lnSpc>
                <a:spcPct val="200000"/>
              </a:lnSpc>
              <a:buNone/>
            </a:pPr>
            <a:r>
              <a:rPr lang="ar-SA" sz="2800" b="1" dirty="0" smtClean="0"/>
              <a:t>     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</a:t>
            </a:r>
            <a:r>
              <a:rPr lang="ar-SA" sz="2800" b="1" dirty="0" smtClean="0"/>
              <a:t> /  شكل ( 5 / 6 ) </a:t>
            </a:r>
            <a:endParaRPr lang="ar-SA" sz="2800" dirty="0" smtClean="0"/>
          </a:p>
        </p:txBody>
      </p:sp>
      <p:pic>
        <p:nvPicPr>
          <p:cNvPr id="14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1785926"/>
            <a:ext cx="1214446" cy="1000132"/>
          </a:xfrm>
          <a:prstGeom prst="rect">
            <a:avLst/>
          </a:prstGeom>
          <a:noFill/>
        </p:spPr>
      </p:pic>
      <p:pic>
        <p:nvPicPr>
          <p:cNvPr id="10" name="Picture 3" descr="C:\Users\Public\Pictures\الربط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428604"/>
            <a:ext cx="1214446" cy="1000132"/>
          </a:xfrm>
          <a:prstGeom prst="rect">
            <a:avLst/>
          </a:prstGeom>
          <a:noFill/>
        </p:spPr>
      </p:pic>
      <p:pic>
        <p:nvPicPr>
          <p:cNvPr id="11" name="Picture 10" descr="C:\Users\Public\Pictures\تنوع ثقافات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44" y="3071810"/>
            <a:ext cx="1214446" cy="1000132"/>
          </a:xfrm>
          <a:prstGeom prst="rect">
            <a:avLst/>
          </a:prstGeom>
          <a:noFill/>
        </p:spPr>
      </p:pic>
      <p:pic>
        <p:nvPicPr>
          <p:cNvPr id="15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5206" y="4500570"/>
            <a:ext cx="1285874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blic\Pictures\خلفيات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sz="2400" dirty="0" smtClean="0"/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               </a:t>
            </a:r>
            <a:r>
              <a:rPr lang="ar-SA" sz="2800" dirty="0" smtClean="0"/>
              <a:t> </a:t>
            </a:r>
            <a:r>
              <a:rPr lang="ar-SA" sz="2800" b="1" dirty="0" smtClean="0">
                <a:solidFill>
                  <a:srgbClr val="FF0000"/>
                </a:solidFill>
              </a:rPr>
              <a:t>التحقق من الفهم   ( لغوي )</a:t>
            </a:r>
            <a:endParaRPr lang="ar-SA" sz="28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                  إعادة التدريس ( أجزاء المجهر  )   </a:t>
            </a:r>
          </a:p>
          <a:p>
            <a:pPr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</p:txBody>
      </p:sp>
      <p:pic>
        <p:nvPicPr>
          <p:cNvPr id="5" name="Picture 6" descr="C:\Users\Public\Pictures\عقل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928670"/>
            <a:ext cx="1357322" cy="1000132"/>
          </a:xfrm>
          <a:prstGeom prst="rect">
            <a:avLst/>
          </a:prstGeom>
          <a:noFill/>
        </p:spPr>
      </p:pic>
      <p:pic>
        <p:nvPicPr>
          <p:cNvPr id="7" name="Picture 2" descr="C:\Users\Public\Pictures\إعادة التدريس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2714620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1026" name="Picture 2" descr="C:\Users\Public\Pictures\خفيات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428992" y="1643050"/>
            <a:ext cx="4786314" cy="3781436"/>
          </a:xfrm>
        </p:spPr>
        <p:txBody>
          <a:bodyPr>
            <a:noAutofit/>
          </a:bodyPr>
          <a:lstStyle/>
          <a:p>
            <a:r>
              <a:rPr lang="ar-SA" sz="6000" b="1" dirty="0" smtClean="0">
                <a:solidFill>
                  <a:srgbClr val="FF0000"/>
                </a:solidFill>
              </a:rPr>
              <a:t>وحدة ( 5 )</a:t>
            </a:r>
          </a:p>
          <a:p>
            <a:pPr>
              <a:lnSpc>
                <a:spcPct val="150000"/>
              </a:lnSpc>
            </a:pPr>
            <a:endParaRPr lang="ar-SA" sz="800" b="1" dirty="0" smtClean="0">
              <a:solidFill>
                <a:schemeClr val="tx1"/>
              </a:solidFill>
            </a:endParaRPr>
          </a:p>
          <a:p>
            <a:r>
              <a:rPr lang="ar-SA" sz="7200" b="1" dirty="0" smtClean="0">
                <a:solidFill>
                  <a:schemeClr val="tx1"/>
                </a:solidFill>
              </a:rPr>
              <a:t>تباين الحياة</a:t>
            </a:r>
            <a:endParaRPr lang="ar-SA" sz="7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ات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1714480" y="1785926"/>
            <a:ext cx="5643602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العلم النافع</a:t>
            </a:r>
          </a:p>
          <a:p>
            <a:pPr algn="ctr">
              <a:lnSpc>
                <a:spcPct val="200000"/>
              </a:lnSpc>
            </a:pPr>
            <a:r>
              <a:rPr lang="ar-SA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وقف لله تعالى </a:t>
            </a:r>
          </a:p>
          <a:p>
            <a:pPr algn="ctr"/>
            <a:r>
              <a:rPr lang="ar-SA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أ /  زينب </a:t>
            </a:r>
            <a:r>
              <a:rPr lang="ar-SA" sz="2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ش</a:t>
            </a:r>
            <a:r>
              <a:rPr lang="ar-SA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.</a:t>
            </a:r>
            <a:endParaRPr lang="ar-SA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لفية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00298" y="714356"/>
            <a:ext cx="6115064" cy="5429288"/>
          </a:xfrm>
        </p:spPr>
        <p:txBody>
          <a:bodyPr>
            <a:normAutofit/>
          </a:bodyPr>
          <a:lstStyle/>
          <a:p>
            <a:r>
              <a:rPr lang="ar-SA" sz="5400" b="1" dirty="0" smtClean="0">
                <a:solidFill>
                  <a:srgbClr val="00B050"/>
                </a:solidFill>
              </a:rPr>
              <a:t>الدرس الثاني :</a:t>
            </a:r>
            <a:r>
              <a:rPr lang="ar-SA" sz="6600" b="1" dirty="0" smtClean="0"/>
              <a:t/>
            </a:r>
            <a:br>
              <a:rPr lang="ar-SA" sz="6600" b="1" dirty="0" smtClean="0"/>
            </a:br>
            <a:r>
              <a:rPr lang="ar-SA" sz="6600" b="1" dirty="0" smtClean="0"/>
              <a:t/>
            </a:r>
            <a:br>
              <a:rPr lang="ar-SA" sz="6600" b="1" dirty="0" smtClean="0"/>
            </a:br>
            <a:r>
              <a:rPr lang="ar-SA" sz="8000" b="1" dirty="0" smtClean="0">
                <a:solidFill>
                  <a:srgbClr val="FF0000"/>
                </a:solidFill>
              </a:rPr>
              <a:t>وظائف الخلايا</a:t>
            </a:r>
            <a:endParaRPr lang="ar-SA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ية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ar-SA" b="1" dirty="0" smtClean="0">
                <a:solidFill>
                  <a:srgbClr val="A30D83"/>
                </a:solidFill>
              </a:rPr>
              <a:t>الربط مع المعرفة السابقة</a:t>
            </a:r>
          </a:p>
          <a:p>
            <a:pPr algn="ctr">
              <a:buNone/>
            </a:pPr>
            <a:r>
              <a:rPr lang="ar-SA" b="1" dirty="0" smtClean="0"/>
              <a:t>( العلاقة بين تركيب الأدوات ووظيفتها )</a:t>
            </a:r>
          </a:p>
          <a:p>
            <a:pPr algn="ctr">
              <a:buNone/>
            </a:pPr>
            <a:endParaRPr lang="ar-SA" b="1" dirty="0" smtClean="0"/>
          </a:p>
          <a:p>
            <a:pPr>
              <a:buNone/>
            </a:pPr>
            <a:r>
              <a:rPr lang="ar-SA" b="1" dirty="0" smtClean="0"/>
              <a:t>       </a:t>
            </a:r>
            <a:r>
              <a:rPr lang="ar-SA" b="1" dirty="0" smtClean="0">
                <a:solidFill>
                  <a:srgbClr val="FF0000"/>
                </a:solidFill>
              </a:rPr>
              <a:t>أسئلة ومناقشة / </a:t>
            </a:r>
          </a:p>
          <a:p>
            <a:pPr>
              <a:lnSpc>
                <a:spcPct val="150000"/>
              </a:lnSpc>
              <a:buNone/>
            </a:pPr>
            <a:r>
              <a:rPr lang="ar-SA" b="1" dirty="0" smtClean="0">
                <a:solidFill>
                  <a:srgbClr val="FF0000"/>
                </a:solidFill>
              </a:rPr>
              <a:t>     </a:t>
            </a:r>
            <a:r>
              <a:rPr lang="ar-SA" b="1" dirty="0" smtClean="0"/>
              <a:t>   1. أذكري بعض الأدوات التي يستخدمه النجّار ؟</a:t>
            </a:r>
            <a:endParaRPr lang="en-US" b="1" dirty="0" smtClean="0"/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        2. كيف يتلاءم تركيب كل أداة مع الوظيفة التي     تستخدم لأجلها ؟ وكيف يتناسب شكلها مع وظيفتها ؟</a:t>
            </a:r>
            <a:endParaRPr lang="en-US" b="1" dirty="0" smtClean="0"/>
          </a:p>
          <a:p>
            <a:pPr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ية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تتعرف بعض الخواص الكيميائية للمواد .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تحدد التغيرات الكيميائية .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تصنف المادة تبعاً لخواصها الكيميائية .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توضح قانون حفظ الكتلة .</a:t>
            </a:r>
          </a:p>
          <a:p>
            <a:pPr lvl="0">
              <a:lnSpc>
                <a:spcPct val="200000"/>
              </a:lnSpc>
              <a:buNone/>
            </a:pPr>
            <a:endParaRPr lang="ar-SA" b="1" dirty="0" smtClean="0"/>
          </a:p>
          <a:p>
            <a:pPr>
              <a:buNone/>
            </a:pPr>
            <a:r>
              <a:rPr lang="ar-SA" b="1" dirty="0" smtClean="0"/>
              <a:t>(  الخاصية الكيميائية  /  التغير الكيميائي  /  قانون حفظ الكتلة ) </a:t>
            </a:r>
            <a:endParaRPr lang="en-US" b="1" dirty="0" smtClean="0"/>
          </a:p>
          <a:p>
            <a:pPr lvl="0">
              <a:lnSpc>
                <a:spcPct val="150000"/>
              </a:lnSpc>
              <a:buNone/>
            </a:pPr>
            <a:endParaRPr lang="ar-SA" b="1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786050" y="285728"/>
            <a:ext cx="3286148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chemeClr val="accent5">
                    <a:lumMod val="75000"/>
                  </a:schemeClr>
                </a:solidFill>
              </a:rPr>
              <a:t>الأهـــــداف</a:t>
            </a:r>
            <a:r>
              <a:rPr lang="ar-SA" sz="5400" b="1" dirty="0" smtClean="0">
                <a:solidFill>
                  <a:srgbClr val="BD4A47"/>
                </a:solidFill>
              </a:rPr>
              <a:t> </a:t>
            </a:r>
            <a:r>
              <a:rPr lang="ar-SA" b="1" dirty="0" smtClean="0"/>
              <a:t>   </a:t>
            </a:r>
            <a:endParaRPr lang="en-US" dirty="0" smtClean="0"/>
          </a:p>
          <a:p>
            <a:pPr algn="ctr"/>
            <a:endParaRPr lang="ar-SA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428728" y="4429132"/>
            <a:ext cx="6215106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chemeClr val="accent5">
                    <a:lumMod val="75000"/>
                  </a:schemeClr>
                </a:solidFill>
              </a:rPr>
              <a:t>المفردات الجديدة</a:t>
            </a:r>
            <a:r>
              <a:rPr lang="ar-SA" sz="5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ar-SA" b="1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ية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sz="2800" b="1" dirty="0" smtClean="0"/>
          </a:p>
          <a:p>
            <a:pPr>
              <a:buNone/>
            </a:pPr>
            <a:r>
              <a:rPr lang="ar-SA" sz="2800" b="1" dirty="0" smtClean="0"/>
              <a:t>                 </a:t>
            </a: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دفتر العلوم</a:t>
            </a:r>
          </a:p>
          <a:p>
            <a:pPr>
              <a:lnSpc>
                <a:spcPct val="200000"/>
              </a:lnSpc>
              <a:buNone/>
            </a:pPr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25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</a:t>
            </a:r>
          </a:p>
          <a:p>
            <a:pPr>
              <a:lnSpc>
                <a:spcPct val="25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 </a:t>
            </a:r>
          </a:p>
          <a:p>
            <a:pPr>
              <a:lnSpc>
                <a:spcPct val="300000"/>
              </a:lnSpc>
              <a:buNone/>
            </a:pP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                 </a:t>
            </a:r>
            <a:r>
              <a:rPr lang="ar-SA" sz="2800" b="1" dirty="0" smtClean="0">
                <a:solidFill>
                  <a:srgbClr val="B60E92"/>
                </a:solidFill>
              </a:rPr>
              <a:t>ماذا قرأت ؟    </a:t>
            </a:r>
            <a:r>
              <a:rPr lang="ar-SA" sz="2800" b="1" dirty="0" smtClean="0"/>
              <a:t>ص ( 88 )</a:t>
            </a:r>
            <a:endParaRPr lang="ar-SA" sz="2800" b="1" dirty="0" smtClean="0">
              <a:solidFill>
                <a:srgbClr val="00B050"/>
              </a:solidFill>
            </a:endParaRPr>
          </a:p>
        </p:txBody>
      </p:sp>
      <p:pic>
        <p:nvPicPr>
          <p:cNvPr id="8" name="Picture 12" descr="C:\Users\Public\Pictures\دفتتتر العلوم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357166"/>
            <a:ext cx="1214446" cy="1071570"/>
          </a:xfrm>
          <a:prstGeom prst="rect">
            <a:avLst/>
          </a:prstGeom>
          <a:noFill/>
        </p:spPr>
      </p:pic>
      <p:sp>
        <p:nvSpPr>
          <p:cNvPr id="9" name="مخطط انسيابي: محطة طرفية 8"/>
          <p:cNvSpPr/>
          <p:nvPr/>
        </p:nvSpPr>
        <p:spPr>
          <a:xfrm>
            <a:off x="714348" y="1571612"/>
            <a:ext cx="7643866" cy="1143008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صنفي أنواع خلايا جسم الإنسان على شكل خريطة مفاهيم ؟                             </a:t>
            </a:r>
            <a:endParaRPr lang="ar-SA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" name="Picture 11" descr="C:\Users\Public\Pictures\حل الواجب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3071810"/>
            <a:ext cx="1252537" cy="1000132"/>
          </a:xfrm>
          <a:prstGeom prst="rect">
            <a:avLst/>
          </a:prstGeom>
          <a:noFill/>
        </p:spPr>
      </p:pic>
      <p:sp>
        <p:nvSpPr>
          <p:cNvPr id="11" name="سهم إلى اليمين 10"/>
          <p:cNvSpPr/>
          <p:nvPr/>
        </p:nvSpPr>
        <p:spPr>
          <a:xfrm>
            <a:off x="1285852" y="2857496"/>
            <a:ext cx="5715040" cy="1357322"/>
          </a:xfrm>
          <a:prstGeom prst="right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accent5">
                    <a:lumMod val="75000"/>
                  </a:schemeClr>
                </a:solidFill>
              </a:rPr>
              <a:t>الواجب </a:t>
            </a:r>
            <a:r>
              <a:rPr lang="ar-SA" sz="3200" b="1" dirty="0" err="1" smtClean="0">
                <a:solidFill>
                  <a:schemeClr val="accent5">
                    <a:lumMod val="75000"/>
                  </a:schemeClr>
                </a:solidFill>
              </a:rPr>
              <a:t>ص</a:t>
            </a:r>
            <a:r>
              <a:rPr lang="ar-SA" sz="3200" b="1" dirty="0" smtClean="0">
                <a:solidFill>
                  <a:schemeClr val="accent5">
                    <a:lumMod val="75000"/>
                  </a:schemeClr>
                </a:solidFill>
              </a:rPr>
              <a:t> ( 91 )  رقم ( 2 )</a:t>
            </a:r>
            <a:endParaRPr lang="ar-SA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2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44" y="4786322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ية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sz="2800" b="1" dirty="0" smtClean="0">
              <a:solidFill>
                <a:srgbClr val="00B050"/>
              </a:solidFill>
            </a:endParaRPr>
          </a:p>
          <a:p>
            <a:pPr>
              <a:lnSpc>
                <a:spcPct val="25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 عرض سريع   </a:t>
            </a:r>
            <a:r>
              <a:rPr lang="ar-SA" sz="2800" b="1" dirty="0" smtClean="0"/>
              <a:t>( النبات مقابل الحيوان )</a:t>
            </a:r>
            <a:endParaRPr lang="ar-SA" sz="2800" b="1" dirty="0" smtClean="0">
              <a:solidFill>
                <a:srgbClr val="00B050"/>
              </a:solidFill>
            </a:endParaRPr>
          </a:p>
          <a:p>
            <a:pPr>
              <a:lnSpc>
                <a:spcPct val="30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 تجربة  </a:t>
            </a:r>
            <a:r>
              <a:rPr lang="ar-SA" sz="2800" b="1" dirty="0" smtClean="0"/>
              <a:t>( تحليل الخلايا ) </a:t>
            </a:r>
          </a:p>
          <a:p>
            <a:pPr>
              <a:lnSpc>
                <a:spcPct val="300000"/>
              </a:lnSpc>
              <a:buNone/>
            </a:pPr>
            <a:r>
              <a:rPr lang="ar-SA" sz="2800" b="1" dirty="0" smtClean="0"/>
              <a:t>                                                                                                     </a:t>
            </a:r>
          </a:p>
          <a:p>
            <a:pPr>
              <a:buNone/>
            </a:pP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                 </a:t>
            </a:r>
            <a:r>
              <a:rPr lang="ar-SA" sz="2400" b="1" dirty="0" smtClean="0">
                <a:solidFill>
                  <a:srgbClr val="FF0000"/>
                </a:solidFill>
              </a:rPr>
              <a:t>قال تعالى: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( إنا كل شيء خلقناه بقدر ) </a:t>
            </a:r>
            <a:r>
              <a:rPr lang="ar-SA" sz="1600" b="1" dirty="0" smtClean="0">
                <a:solidFill>
                  <a:srgbClr val="B60E92"/>
                </a:solidFill>
              </a:rPr>
              <a:t>49 القمر</a:t>
            </a:r>
            <a:endParaRPr lang="ar-SA" sz="2800" b="1" dirty="0" smtClean="0"/>
          </a:p>
          <a:p>
            <a:pPr>
              <a:lnSpc>
                <a:spcPct val="150000"/>
              </a:lnSpc>
              <a:buNone/>
            </a:pPr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4" name="Picture 6" descr="C:\Users\Public\Pictures\تجارب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2071678"/>
            <a:ext cx="1214446" cy="1000133"/>
          </a:xfrm>
          <a:prstGeom prst="rect">
            <a:avLst/>
          </a:prstGeom>
          <a:noFill/>
        </p:spPr>
      </p:pic>
      <p:pic>
        <p:nvPicPr>
          <p:cNvPr id="16" name="Picture 15" descr="C:\Users\Public\Pictures\عرض سريع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571480"/>
            <a:ext cx="1285884" cy="1000132"/>
          </a:xfrm>
          <a:prstGeom prst="rect">
            <a:avLst/>
          </a:prstGeom>
          <a:noFill/>
        </p:spPr>
      </p:pic>
      <p:pic>
        <p:nvPicPr>
          <p:cNvPr id="17" name="Picture 2" descr="C:\Users\Public\Pictures\قرآن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44" y="3429000"/>
            <a:ext cx="1214446" cy="714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ublic\Pictures\خلفيات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rmAutofit/>
          </a:bodyPr>
          <a:lstStyle/>
          <a:p>
            <a:r>
              <a:rPr lang="ar-SA" sz="6000" b="1" dirty="0" smtClean="0">
                <a:solidFill>
                  <a:srgbClr val="BD4A47"/>
                </a:solidFill>
              </a:rPr>
              <a:t>تـــابـــــع</a:t>
            </a:r>
            <a:endParaRPr lang="ar-SA" sz="6000" b="1" dirty="0">
              <a:solidFill>
                <a:srgbClr val="BD4A4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ية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200" b="1" dirty="0" smtClean="0"/>
              <a:t> أقوم بوظيفتي فقط </a:t>
            </a:r>
            <a:endParaRPr lang="ar-SA" sz="3200" b="1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7" name="Picture 3" descr="C:\Users\Public\Pictures\خلايا جهاز المناعة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928670"/>
            <a:ext cx="8358246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ية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200" b="1" dirty="0" smtClean="0"/>
              <a:t> أقوم بوظيفتي فقط </a:t>
            </a:r>
            <a:endParaRPr lang="ar-SA" sz="3200" b="1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ar-SA" b="1" dirty="0" smtClean="0"/>
              <a:t>  تتكون جميع النباتات والحيوانات من عدد من الخلايا تختلف في وظائفها . فالخلايا التي تكوّن جهازك العصبي مثلاً لها القدرة على إرسال المعلومات بسرعة إلى عدد من الخلايا الأخرى . وتشاهدي في الصورة أدناه خلية من جهاز المناعة تبتلع خلايا أخرى 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blic\Pictures\خلفيات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ما العلاقة بين الحيوانات والطائرات ؟</a:t>
            </a:r>
            <a:endParaRPr lang="ar-SA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C:\Users\Public\Pictures\طائرة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000504"/>
            <a:ext cx="8143932" cy="2500330"/>
          </a:xfrm>
          <a:prstGeom prst="rect">
            <a:avLst/>
          </a:prstGeom>
          <a:noFill/>
        </p:spPr>
      </p:pic>
      <p:pic>
        <p:nvPicPr>
          <p:cNvPr id="4" name="Picture 3" descr="C:\Users\Public\Pictures\طيور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1428736"/>
            <a:ext cx="3705247" cy="2371739"/>
          </a:xfrm>
          <a:prstGeom prst="rect">
            <a:avLst/>
          </a:prstGeom>
          <a:noFill/>
        </p:spPr>
      </p:pic>
      <p:pic>
        <p:nvPicPr>
          <p:cNvPr id="5" name="Picture 4" descr="C:\Users\Public\Pictures\طيور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1428736"/>
            <a:ext cx="4143404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ية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200" b="1" dirty="0" smtClean="0"/>
              <a:t> أقوم بوظيفتي فقط </a:t>
            </a:r>
            <a:endParaRPr lang="ar-SA" sz="3200" b="1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" name="Picture 2" descr="C:\Users\Public\Pictures\خلايا جاز المناعة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857232"/>
            <a:ext cx="8215370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ية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ar-SA" b="1" dirty="0" smtClean="0"/>
              <a:t>                             </a:t>
            </a:r>
            <a:r>
              <a:rPr lang="ar-SA" b="1" dirty="0" smtClean="0">
                <a:solidFill>
                  <a:srgbClr val="FF0000"/>
                </a:solidFill>
              </a:rPr>
              <a:t>ورقة نشاط /</a:t>
            </a:r>
            <a:endParaRPr lang="en-US" b="1" dirty="0" smtClean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ar-SA" b="1" dirty="0" smtClean="0"/>
              <a:t>ما المعدن الأصلي للسفينة ؟ وما نوع التغير الذي حدث ؟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ترى هل تطرأ تغيرات مستمرة على مادة السفينة ؟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لماذا تطلى السفينة من الخارج ؟</a:t>
            </a:r>
            <a:endParaRPr lang="en-US" b="1" dirty="0" smtClean="0"/>
          </a:p>
          <a:p>
            <a:pPr>
              <a:buNone/>
            </a:pPr>
            <a:endParaRPr lang="ar-SA" dirty="0"/>
          </a:p>
        </p:txBody>
      </p:sp>
      <p:pic>
        <p:nvPicPr>
          <p:cNvPr id="4" name="Picture 3" descr="C:\Users\Public\Pictures\نشاط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428736"/>
            <a:ext cx="1285884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ية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ar-SA" sz="1600" dirty="0" smtClean="0"/>
          </a:p>
          <a:p>
            <a:pPr>
              <a:buNone/>
            </a:pPr>
            <a:r>
              <a:rPr lang="ar-SA" dirty="0" smtClean="0"/>
              <a:t>              </a:t>
            </a:r>
          </a:p>
          <a:p>
            <a:pPr>
              <a:buNone/>
            </a:pPr>
            <a:r>
              <a:rPr lang="ar-SA" dirty="0" smtClean="0"/>
              <a:t>                  </a:t>
            </a:r>
            <a:r>
              <a:rPr lang="ar-SA" sz="3300" b="1" dirty="0" smtClean="0">
                <a:solidFill>
                  <a:srgbClr val="00B050"/>
                </a:solidFill>
              </a:rPr>
              <a:t>مناقشة   </a:t>
            </a:r>
            <a:r>
              <a:rPr lang="ar-SA" sz="3300" b="1" dirty="0" smtClean="0"/>
              <a:t>( خلايا الدم الحمراء )</a:t>
            </a:r>
          </a:p>
          <a:p>
            <a:pPr algn="ctr">
              <a:buNone/>
            </a:pPr>
            <a:r>
              <a:rPr lang="ar-SA" sz="3300" b="1" dirty="0" smtClean="0"/>
              <a:t>            ما ذا يحدث لجسم الإنسان إذا فقدت كريات الدم الحمراء    قدرتها على حمل الأكسجين ؟</a:t>
            </a:r>
          </a:p>
          <a:p>
            <a:pPr algn="ctr">
              <a:lnSpc>
                <a:spcPct val="120000"/>
              </a:lnSpc>
              <a:buNone/>
            </a:pPr>
            <a:r>
              <a:rPr lang="ar-SA" sz="3300" b="1" dirty="0" smtClean="0"/>
              <a:t> </a:t>
            </a:r>
            <a:r>
              <a:rPr lang="ar-SA" sz="3300" b="1" dirty="0" smtClean="0">
                <a:solidFill>
                  <a:srgbClr val="B60E92"/>
                </a:solidFill>
              </a:rPr>
              <a:t>تطبيق الرياضيات  (  خلايا الدم الحمراء )</a:t>
            </a:r>
          </a:p>
          <a:p>
            <a:pPr>
              <a:buNone/>
            </a:pPr>
            <a:endParaRPr lang="ar-SA" sz="3300" b="1" dirty="0" smtClean="0">
              <a:solidFill>
                <a:srgbClr val="B60E92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ar-SA" sz="3300" b="1" dirty="0" smtClean="0">
                <a:solidFill>
                  <a:srgbClr val="B60E92"/>
                </a:solidFill>
              </a:rPr>
              <a:t>  </a:t>
            </a:r>
            <a:r>
              <a:rPr lang="ar-SA" sz="3300" b="1" dirty="0" smtClean="0"/>
              <a:t>1/ يحتوي </a:t>
            </a:r>
            <a:r>
              <a:rPr lang="ar-SA" sz="3300" b="1" dirty="0" err="1" smtClean="0"/>
              <a:t>المللتر</a:t>
            </a:r>
            <a:r>
              <a:rPr lang="ar-SA" sz="3300" b="1" dirty="0" smtClean="0"/>
              <a:t> الواحد من الدم على ( 7500 ) خلية دم بيضاء تقريباً    أحسبي العدد التقريبي لخلايا الدم البيضاء في جسم الإنسان البالغ ؟</a:t>
            </a:r>
          </a:p>
          <a:p>
            <a:pPr>
              <a:lnSpc>
                <a:spcPct val="150000"/>
              </a:lnSpc>
              <a:buNone/>
            </a:pPr>
            <a:r>
              <a:rPr lang="ar-SA" sz="3300" b="1" dirty="0" smtClean="0"/>
              <a:t> 2/ يحتوي </a:t>
            </a:r>
            <a:r>
              <a:rPr lang="ar-SA" sz="3300" b="1" dirty="0" err="1" smtClean="0"/>
              <a:t>المللتر</a:t>
            </a:r>
            <a:r>
              <a:rPr lang="ar-SA" sz="3300" b="1" dirty="0" smtClean="0"/>
              <a:t> الواحد من الدم على ( 250000) صفيحة دموية تقريباً         </a:t>
            </a:r>
            <a:r>
              <a:rPr lang="ar-SA" sz="3300" b="1" dirty="0" err="1" smtClean="0"/>
              <a:t>ماالعدد</a:t>
            </a:r>
            <a:r>
              <a:rPr lang="ar-SA" sz="3300" b="1" dirty="0" smtClean="0"/>
              <a:t> التقريبي للصفائح في جسم الإنسان البالغ ؟</a:t>
            </a:r>
          </a:p>
          <a:p>
            <a:pPr>
              <a:lnSpc>
                <a:spcPct val="170000"/>
              </a:lnSpc>
              <a:buNone/>
            </a:pPr>
            <a:r>
              <a:rPr lang="ar-SA" sz="2800" b="1" dirty="0" smtClean="0"/>
              <a:t>                       </a:t>
            </a:r>
            <a:r>
              <a:rPr lang="ar-SA" sz="2800" b="1" dirty="0" smtClean="0">
                <a:solidFill>
                  <a:srgbClr val="FF0000"/>
                </a:solidFill>
              </a:rPr>
              <a:t>قال رسول الله صلى الله عليه وسلم :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( مثل المؤمنين في </a:t>
            </a:r>
          </a:p>
          <a:p>
            <a:pPr>
              <a:lnSpc>
                <a:spcPct val="110000"/>
              </a:lnSpc>
              <a:buNone/>
            </a:pP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توادهم وتراحمهم وتعاطفهم مثل الجسد الواحد إذا </a:t>
            </a:r>
          </a:p>
          <a:p>
            <a:pPr>
              <a:lnSpc>
                <a:spcPct val="110000"/>
              </a:lnSpc>
              <a:buNone/>
            </a:pP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أشتكى منه عضو تداعى له سائر الجسد بالسهر والحمّى ) </a:t>
            </a:r>
            <a:endParaRPr lang="ar-SA" sz="2800" b="1" dirty="0" smtClean="0">
              <a:solidFill>
                <a:srgbClr val="B60E92"/>
              </a:solidFill>
            </a:endParaRPr>
          </a:p>
          <a:p>
            <a:pPr>
              <a:buNone/>
            </a:pPr>
            <a:r>
              <a:rPr lang="ar-SA" sz="2800" b="1" dirty="0" smtClean="0"/>
              <a:t>                      </a:t>
            </a:r>
          </a:p>
          <a:p>
            <a:pPr>
              <a:buNone/>
            </a:pPr>
            <a:endParaRPr lang="ar-SA" sz="1800" b="1" dirty="0" smtClean="0"/>
          </a:p>
        </p:txBody>
      </p:sp>
      <p:pic>
        <p:nvPicPr>
          <p:cNvPr id="9" name="Picture 2" descr="C:\Users\Public\Pictures\مناقشة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357166"/>
            <a:ext cx="1214446" cy="1000132"/>
          </a:xfrm>
          <a:prstGeom prst="rect">
            <a:avLst/>
          </a:prstGeom>
          <a:noFill/>
        </p:spPr>
      </p:pic>
      <p:pic>
        <p:nvPicPr>
          <p:cNvPr id="12" name="Picture 2" descr="C:\Users\Public\Pictures\تطبيق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1571612"/>
            <a:ext cx="1228725" cy="1042991"/>
          </a:xfrm>
          <a:prstGeom prst="rect">
            <a:avLst/>
          </a:prstGeom>
          <a:noFill/>
        </p:spPr>
      </p:pic>
      <p:pic>
        <p:nvPicPr>
          <p:cNvPr id="14" name="Picture 3" descr="C:\Users\Public\Pictures\قرآن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44" y="5000636"/>
            <a:ext cx="1214446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ية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721521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ar-SA" sz="2800" b="1" dirty="0" smtClean="0"/>
          </a:p>
          <a:p>
            <a:pPr>
              <a:buNone/>
            </a:pPr>
            <a:r>
              <a:rPr lang="ar-SA" sz="2800" b="1" dirty="0" smtClean="0"/>
              <a:t>                 </a:t>
            </a: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دفتر العلوم</a:t>
            </a:r>
          </a:p>
          <a:p>
            <a:pPr>
              <a:buNone/>
            </a:pPr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270000"/>
              </a:lnSpc>
              <a:buNone/>
            </a:pP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                  </a:t>
            </a:r>
            <a:endParaRPr lang="ar-SA" sz="2800" b="1" dirty="0" smtClean="0"/>
          </a:p>
          <a:p>
            <a:pPr>
              <a:buNone/>
            </a:pPr>
            <a:r>
              <a:rPr lang="ar-SA" sz="2800" b="1" dirty="0" smtClean="0"/>
              <a:t>                 </a:t>
            </a:r>
            <a:r>
              <a:rPr lang="ar-SA" sz="3000" b="1" dirty="0" smtClean="0">
                <a:solidFill>
                  <a:srgbClr val="B60E92"/>
                </a:solidFill>
              </a:rPr>
              <a:t>ماذا قرأت ؟    </a:t>
            </a:r>
            <a:r>
              <a:rPr lang="ar-SA" sz="3000" b="1" dirty="0" smtClean="0"/>
              <a:t>ص ( 91 ) </a:t>
            </a:r>
            <a:endParaRPr lang="ar-SA" sz="2800" b="1" dirty="0" smtClean="0"/>
          </a:p>
          <a:p>
            <a:pPr>
              <a:buNone/>
            </a:pPr>
            <a:r>
              <a:rPr lang="ar-SA" sz="2800" b="1" dirty="0" smtClean="0"/>
              <a:t>                  </a:t>
            </a:r>
          </a:p>
          <a:p>
            <a:pPr>
              <a:buNone/>
            </a:pPr>
            <a:r>
              <a:rPr lang="ar-SA" sz="2800" b="1" dirty="0" smtClean="0"/>
              <a:t>      </a:t>
            </a:r>
          </a:p>
          <a:p>
            <a:pPr>
              <a:buNone/>
            </a:pPr>
            <a:r>
              <a:rPr lang="ar-SA" sz="2800" b="1" dirty="0" smtClean="0"/>
              <a:t>  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المفاهيم الشائعة غير الصحيحة </a:t>
            </a:r>
            <a:r>
              <a:rPr lang="ar-SA" sz="2800" b="1" dirty="0" smtClean="0"/>
              <a:t>( النسيج الدموي )</a:t>
            </a:r>
          </a:p>
          <a:p>
            <a:pPr>
              <a:buNone/>
            </a:pPr>
            <a:r>
              <a:rPr lang="ar-SA" sz="2800" b="1" dirty="0" smtClean="0"/>
              <a:t>                     </a:t>
            </a:r>
          </a:p>
        </p:txBody>
      </p:sp>
      <p:pic>
        <p:nvPicPr>
          <p:cNvPr id="10" name="Picture 12" descr="C:\Users\Public\Pictures\دفتتتر العلو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357166"/>
            <a:ext cx="1214446" cy="1071570"/>
          </a:xfrm>
          <a:prstGeom prst="rect">
            <a:avLst/>
          </a:prstGeom>
          <a:noFill/>
        </p:spPr>
      </p:pic>
      <p:sp>
        <p:nvSpPr>
          <p:cNvPr id="11" name="مخطط انسيابي: محطة طرفية 10"/>
          <p:cNvSpPr/>
          <p:nvPr/>
        </p:nvSpPr>
        <p:spPr>
          <a:xfrm>
            <a:off x="357158" y="1214422"/>
            <a:ext cx="7715304" cy="1857388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قارني بين النسيج والعضو والجهاز , مع </a:t>
            </a:r>
            <a:r>
              <a:rPr lang="ar-SA" sz="2800" b="1" dirty="0" err="1" smtClean="0">
                <a:solidFill>
                  <a:schemeClr val="accent5">
                    <a:lumMod val="75000"/>
                  </a:schemeClr>
                </a:solidFill>
              </a:rPr>
              <a:t>ذكرمثال</a:t>
            </a: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 ؟</a:t>
            </a:r>
          </a:p>
          <a:p>
            <a:pPr algn="ctr"/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</a:t>
            </a:r>
            <a:endParaRPr lang="ar-SA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2" name="Picture 11" descr="C:\Users\Public\Pictures\حل الواجب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3214686"/>
            <a:ext cx="1252537" cy="1000132"/>
          </a:xfrm>
          <a:prstGeom prst="rect">
            <a:avLst/>
          </a:prstGeom>
          <a:noFill/>
        </p:spPr>
      </p:pic>
      <p:sp>
        <p:nvSpPr>
          <p:cNvPr id="13" name="سهم إلى اليمين 12"/>
          <p:cNvSpPr/>
          <p:nvPr/>
        </p:nvSpPr>
        <p:spPr>
          <a:xfrm>
            <a:off x="1357290" y="3071810"/>
            <a:ext cx="5715040" cy="1357322"/>
          </a:xfrm>
          <a:prstGeom prst="right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accent5">
                    <a:lumMod val="75000"/>
                  </a:schemeClr>
                </a:solidFill>
              </a:rPr>
              <a:t>الواجب </a:t>
            </a:r>
            <a:r>
              <a:rPr lang="ar-SA" sz="3200" b="1" dirty="0" err="1" smtClean="0">
                <a:solidFill>
                  <a:schemeClr val="accent5">
                    <a:lumMod val="75000"/>
                  </a:schemeClr>
                </a:solidFill>
              </a:rPr>
              <a:t>ص</a:t>
            </a:r>
            <a:r>
              <a:rPr lang="ar-SA" sz="3200" b="1" dirty="0" smtClean="0">
                <a:solidFill>
                  <a:schemeClr val="accent5">
                    <a:lumMod val="75000"/>
                  </a:schemeClr>
                </a:solidFill>
              </a:rPr>
              <a:t> ( 91 )  رقم ( 3 )</a:t>
            </a:r>
            <a:endParaRPr lang="ar-SA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4" name="Picture 17" descr="C:\Users\Public\Pictures\مفاهيم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5500702"/>
            <a:ext cx="1214446" cy="1000132"/>
          </a:xfrm>
          <a:prstGeom prst="rect">
            <a:avLst/>
          </a:prstGeom>
          <a:noFill/>
        </p:spPr>
      </p:pic>
      <p:graphicFrame>
        <p:nvGraphicFramePr>
          <p:cNvPr id="20" name="جدول 19"/>
          <p:cNvGraphicFramePr>
            <a:graphicFrameLocks noGrp="1"/>
          </p:cNvGraphicFramePr>
          <p:nvPr/>
        </p:nvGraphicFramePr>
        <p:xfrm>
          <a:off x="1214414" y="2071678"/>
          <a:ext cx="6096000" cy="74168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 النسيج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 العضو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 الجهاز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4357694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ية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lnSpc>
                <a:spcPct val="150000"/>
              </a:lnSpc>
              <a:buNone/>
            </a:pPr>
            <a:r>
              <a:rPr lang="ar-SA" dirty="0"/>
              <a:t> </a:t>
            </a:r>
            <a:r>
              <a:rPr lang="ar-SA" dirty="0" smtClean="0"/>
              <a:t>    </a:t>
            </a:r>
            <a:r>
              <a:rPr lang="ar-SA" sz="2800" dirty="0" smtClean="0"/>
              <a:t>            </a:t>
            </a: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 إثــــــــــــــــــــــــراء علــــــــمي  </a:t>
            </a:r>
            <a:endParaRPr lang="ar-SA" sz="2800" dirty="0" smtClean="0"/>
          </a:p>
          <a:p>
            <a:pPr algn="ctr">
              <a:buNone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sz="2800" b="1" dirty="0" smtClean="0"/>
              <a:t>(   التنظيم في المخلوقات الحية ) شكل ( 9 )</a:t>
            </a:r>
            <a:endParaRPr lang="ar-SA" sz="2800" dirty="0" smtClean="0"/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                </a:t>
            </a: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                     التحقق من الفهم (  بصري  ــ  فضائي )</a:t>
            </a:r>
          </a:p>
          <a:p>
            <a:pPr>
              <a:lnSpc>
                <a:spcPct val="150000"/>
              </a:lnSpc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                     إعادة التدريس  (  </a:t>
            </a:r>
            <a:r>
              <a:rPr lang="ar-SA" sz="2800" b="1" dirty="0" err="1" smtClean="0">
                <a:solidFill>
                  <a:srgbClr val="FF0000"/>
                </a:solidFill>
              </a:rPr>
              <a:t>امستويات</a:t>
            </a:r>
            <a:r>
              <a:rPr lang="ar-SA" sz="2800" b="1" dirty="0" smtClean="0">
                <a:solidFill>
                  <a:srgbClr val="FF0000"/>
                </a:solidFill>
              </a:rPr>
              <a:t> التنظيم )</a:t>
            </a:r>
          </a:p>
          <a:p>
            <a:pPr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</p:txBody>
      </p:sp>
      <p:pic>
        <p:nvPicPr>
          <p:cNvPr id="5" name="Picture 2" descr="C:\Users\Public\Pictures\إعادة التدريس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3929066"/>
            <a:ext cx="1214446" cy="1000132"/>
          </a:xfrm>
          <a:prstGeom prst="rect">
            <a:avLst/>
          </a:prstGeom>
          <a:noFill/>
        </p:spPr>
      </p:pic>
      <p:pic>
        <p:nvPicPr>
          <p:cNvPr id="9" name="Picture 6" descr="C:\Users\Public\Pictures\عقل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2428868"/>
            <a:ext cx="1357322" cy="1000132"/>
          </a:xfrm>
          <a:prstGeom prst="rect">
            <a:avLst/>
          </a:prstGeom>
          <a:noFill/>
        </p:spPr>
      </p:pic>
      <p:pic>
        <p:nvPicPr>
          <p:cNvPr id="6" name="Picture 18" descr="C:\Users\Public\Pictures\منننناقشة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714356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ات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1714480" y="1785926"/>
            <a:ext cx="5643602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العلم النافع</a:t>
            </a:r>
          </a:p>
          <a:p>
            <a:pPr algn="ctr">
              <a:lnSpc>
                <a:spcPct val="200000"/>
              </a:lnSpc>
            </a:pPr>
            <a:r>
              <a:rPr lang="ar-SA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وقف لله تعالى </a:t>
            </a:r>
          </a:p>
          <a:p>
            <a:pPr algn="ctr"/>
            <a:r>
              <a:rPr lang="ar-SA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أ /  زينب </a:t>
            </a:r>
            <a:r>
              <a:rPr lang="ar-SA" sz="2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ش</a:t>
            </a:r>
            <a:r>
              <a:rPr lang="ar-SA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.</a:t>
            </a:r>
            <a:endParaRPr lang="ar-SA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blic\Pictures\خلفيات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cxnSp>
        <p:nvCxnSpPr>
          <p:cNvPr id="6" name="رابط كسهم مستقيم 5"/>
          <p:cNvCxnSpPr/>
          <p:nvPr/>
        </p:nvCxnSpPr>
        <p:spPr>
          <a:xfrm>
            <a:off x="4429124" y="1857364"/>
            <a:ext cx="250033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rot="10800000" flipV="1">
            <a:off x="1500166" y="1857364"/>
            <a:ext cx="257176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عنصر نائب للمحتوى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1974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وحدة ( 5 ) تباين الحياة</a:t>
            </a:r>
          </a:p>
          <a:p>
            <a:pPr algn="ctr">
              <a:buNone/>
            </a:pPr>
            <a:endParaRPr lang="ar-SA" sz="3600" b="1" dirty="0" smtClean="0"/>
          </a:p>
          <a:p>
            <a:pPr algn="ctr">
              <a:buNone/>
            </a:pPr>
            <a:endParaRPr lang="ar-SA" sz="3600" b="1" dirty="0" smtClean="0"/>
          </a:p>
          <a:p>
            <a:pPr algn="ctr">
              <a:buNone/>
            </a:pPr>
            <a:r>
              <a:rPr lang="ar-SA" b="1" dirty="0" smtClean="0">
                <a:solidFill>
                  <a:srgbClr val="00B050"/>
                </a:solidFill>
              </a:rPr>
              <a:t>الفصل التاسع                                            الفصل العاشر</a:t>
            </a:r>
          </a:p>
          <a:p>
            <a:pPr algn="ctr">
              <a:buNone/>
            </a:pPr>
            <a:r>
              <a:rPr lang="ar-SA" b="1" dirty="0" smtClean="0">
                <a:solidFill>
                  <a:srgbClr val="7030A0"/>
                </a:solidFill>
              </a:rPr>
              <a:t>الخلايا لبنات الحياة                                  الحيوانات اللافقارية</a:t>
            </a:r>
          </a:p>
          <a:p>
            <a:pPr algn="ctr">
              <a:buNone/>
            </a:pPr>
            <a:r>
              <a:rPr lang="ar-SA" b="1" dirty="0" smtClean="0"/>
              <a:t>                   </a:t>
            </a:r>
          </a:p>
          <a:p>
            <a:pPr algn="ctr">
              <a:buNone/>
            </a:pPr>
            <a:r>
              <a:rPr lang="ar-SA" b="1" dirty="0" smtClean="0">
                <a:solidFill>
                  <a:srgbClr val="00B050"/>
                </a:solidFill>
              </a:rPr>
              <a:t>الفصل الحادي عشر</a:t>
            </a:r>
          </a:p>
          <a:p>
            <a:pPr algn="ctr">
              <a:buNone/>
            </a:pPr>
            <a:r>
              <a:rPr lang="ar-SA" b="1" dirty="0" smtClean="0">
                <a:solidFill>
                  <a:srgbClr val="7030A0"/>
                </a:solidFill>
              </a:rPr>
              <a:t>الحيوانات الفقارية</a:t>
            </a:r>
          </a:p>
          <a:p>
            <a:pPr algn="ctr">
              <a:buNone/>
            </a:pPr>
            <a:endParaRPr lang="ar-SA" sz="3600" b="1" dirty="0"/>
          </a:p>
        </p:txBody>
      </p:sp>
      <p:cxnSp>
        <p:nvCxnSpPr>
          <p:cNvPr id="11" name="رابط كسهم مستقيم 10"/>
          <p:cNvCxnSpPr/>
          <p:nvPr/>
        </p:nvCxnSpPr>
        <p:spPr>
          <a:xfrm rot="5400000">
            <a:off x="3036480" y="3178570"/>
            <a:ext cx="250033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Public\Pictures\خلفيات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28662" y="714356"/>
            <a:ext cx="4400552" cy="5368940"/>
          </a:xfrm>
        </p:spPr>
        <p:txBody>
          <a:bodyPr>
            <a:noAutofit/>
          </a:bodyPr>
          <a:lstStyle/>
          <a:p>
            <a:r>
              <a:rPr lang="ar-SA" sz="6600" b="1" dirty="0" smtClean="0">
                <a:solidFill>
                  <a:srgbClr val="FF0000"/>
                </a:solidFill>
              </a:rPr>
              <a:t>فصل ( 9 )</a:t>
            </a:r>
            <a:r>
              <a:rPr lang="ar-SA" sz="8000" b="1" dirty="0" smtClean="0"/>
              <a:t/>
            </a:r>
            <a:br>
              <a:rPr lang="ar-SA" sz="8000" b="1" dirty="0" smtClean="0"/>
            </a:br>
            <a:r>
              <a:rPr lang="ar-SA" sz="8000" b="1" dirty="0" smtClean="0"/>
              <a:t/>
            </a:r>
            <a:br>
              <a:rPr lang="ar-SA" sz="8000" b="1" dirty="0" smtClean="0"/>
            </a:br>
            <a:r>
              <a:rPr lang="ar-SA" sz="8000" b="1" dirty="0" smtClean="0"/>
              <a:t>الخلايا لبنات الحياة</a:t>
            </a: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blic\Pictures\خلفيات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00B050"/>
                </a:solidFill>
              </a:rPr>
              <a:t>لبنات الحياة</a:t>
            </a:r>
            <a:endParaRPr lang="ar-SA" sz="3600" b="1" dirty="0">
              <a:solidFill>
                <a:srgbClr val="00B050"/>
              </a:solidFill>
            </a:endParaRPr>
          </a:p>
        </p:txBody>
      </p:sp>
      <p:pic>
        <p:nvPicPr>
          <p:cNvPr id="3" name="Picture 2" descr="C:\Users\Public\Pictures\مكعبات ألعاب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29256" y="785794"/>
            <a:ext cx="3357586" cy="3214710"/>
          </a:xfrm>
          <a:prstGeom prst="rect">
            <a:avLst/>
          </a:prstGeom>
          <a:noFill/>
        </p:spPr>
      </p:pic>
      <p:pic>
        <p:nvPicPr>
          <p:cNvPr id="2052" name="Picture 4" descr="C:\Users\Public\Pictures\مكعبات ألعاب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928802"/>
            <a:ext cx="4643470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blic\Pictures\خلفيات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ar-SA" sz="2800" dirty="0" smtClean="0"/>
              <a:t>   </a:t>
            </a:r>
            <a:r>
              <a:rPr lang="ar-SA" b="1" dirty="0" smtClean="0">
                <a:solidFill>
                  <a:srgbClr val="FF0000"/>
                </a:solidFill>
              </a:rPr>
              <a:t>قال رسول الله صلى الله عليه وسلم  : </a:t>
            </a:r>
            <a:r>
              <a:rPr lang="ar-SA" sz="4000" b="1" dirty="0" smtClean="0"/>
              <a:t>( خلق الله تبارك وتعالى الجنّة لبنة من ذهب , ولبنة من فضة , </a:t>
            </a:r>
            <a:r>
              <a:rPr lang="ar-SA" sz="4000" b="1" dirty="0" err="1" smtClean="0"/>
              <a:t>وملاطها</a:t>
            </a:r>
            <a:r>
              <a:rPr lang="ar-SA" sz="4000" b="1" dirty="0" smtClean="0"/>
              <a:t> المسك )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ublic\Pictures\خلفيات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pPr>
              <a:buNone/>
            </a:pPr>
            <a:endParaRPr lang="ar-SA" dirty="0" smtClean="0"/>
          </a:p>
          <a:p>
            <a:endParaRPr lang="ar-SA" dirty="0" smtClean="0"/>
          </a:p>
          <a:p>
            <a:pPr algn="ctr">
              <a:buNone/>
            </a:pPr>
            <a:r>
              <a:rPr lang="ar-SA" sz="4800" b="1" dirty="0" smtClean="0"/>
              <a:t> س / صفي كيف تترتب القطع البلاستيكية معاً لتكوين شكل أكبر؟</a:t>
            </a:r>
            <a:endParaRPr lang="ar-SA" sz="4800" dirty="0"/>
          </a:p>
        </p:txBody>
      </p:sp>
      <p:sp>
        <p:nvSpPr>
          <p:cNvPr id="7" name="سهم إلى اليسار 6"/>
          <p:cNvSpPr/>
          <p:nvPr/>
        </p:nvSpPr>
        <p:spPr>
          <a:xfrm>
            <a:off x="785786" y="714356"/>
            <a:ext cx="6429420" cy="2428892"/>
          </a:xfrm>
          <a:prstGeom prst="leftArrow">
            <a:avLst>
              <a:gd name="adj1" fmla="val 53764"/>
              <a:gd name="adj2" fmla="val 148823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5400" b="1" dirty="0" smtClean="0">
                <a:solidFill>
                  <a:srgbClr val="C00000"/>
                </a:solidFill>
              </a:rPr>
              <a:t> </a:t>
            </a:r>
            <a:r>
              <a:rPr lang="ar-SA" sz="5400" b="1" dirty="0" smtClean="0">
                <a:solidFill>
                  <a:schemeClr val="accent4">
                    <a:lumMod val="75000"/>
                  </a:schemeClr>
                </a:solidFill>
              </a:rPr>
              <a:t>دفتر العلوم</a:t>
            </a:r>
            <a:endParaRPr lang="ar-SA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" name="Picture 2" descr="C:\Users\Public\Pictures\فتر العلو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357298"/>
            <a:ext cx="1714512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1010</Words>
  <Application>Microsoft Office PowerPoint</Application>
  <PresentationFormat>عرض على الشاشة (3:4)‏</PresentationFormat>
  <Paragraphs>249</Paragraphs>
  <Slides>45</Slides>
  <Notes>3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45</vt:i4>
      </vt:variant>
    </vt:vector>
  </HeadingPairs>
  <TitlesOfParts>
    <vt:vector size="46" baseType="lpstr">
      <vt:lpstr>سمة Office</vt:lpstr>
      <vt:lpstr>الشريحة 1</vt:lpstr>
      <vt:lpstr>الشريحة 2</vt:lpstr>
      <vt:lpstr>الشريحة 3</vt:lpstr>
      <vt:lpstr>ما العلاقة بين الحيوانات والطائرات ؟</vt:lpstr>
      <vt:lpstr>الشريحة 5</vt:lpstr>
      <vt:lpstr>فصل ( 9 )  الخلايا لبنات الحياة</vt:lpstr>
      <vt:lpstr>لبنات الحياة</vt:lpstr>
      <vt:lpstr>الشريحة 8</vt:lpstr>
      <vt:lpstr>الشريحة 9</vt:lpstr>
      <vt:lpstr>الشريحة 10</vt:lpstr>
      <vt:lpstr>    تجربة إستهلالية       </vt:lpstr>
      <vt:lpstr>الشريحة 12</vt:lpstr>
      <vt:lpstr>الشريحة 13</vt:lpstr>
      <vt:lpstr>الدرس الأول :  عالم الخلايا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تـــابـــــع</vt:lpstr>
      <vt:lpstr>شريحة التركيز / إنقسام لا غير</vt:lpstr>
      <vt:lpstr>شريحة التركيز / إنقسام لا غير</vt:lpstr>
      <vt:lpstr>شريحة التركيز / إنقسام لا غير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الدرس الثاني :  وظائف الخلايا</vt:lpstr>
      <vt:lpstr>الشريحة 33</vt:lpstr>
      <vt:lpstr>الشريحة 34</vt:lpstr>
      <vt:lpstr>الشريحة 35</vt:lpstr>
      <vt:lpstr>الشريحة 36</vt:lpstr>
      <vt:lpstr>تـــابـــــع</vt:lpstr>
      <vt:lpstr>شريحة التركيز /  أقوم بوظيفتي فقط </vt:lpstr>
      <vt:lpstr>شريحة التركيز /  أقوم بوظيفتي فقط </vt:lpstr>
      <vt:lpstr>شريحة التركيز /  أقوم بوظيفتي فقط </vt:lpstr>
      <vt:lpstr>الشريحة 41</vt:lpstr>
      <vt:lpstr>الشريحة 42</vt:lpstr>
      <vt:lpstr>الشريحة 43</vt:lpstr>
      <vt:lpstr>الشريحة 44</vt:lpstr>
      <vt:lpstr>الشريحة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زين</dc:creator>
  <cp:lastModifiedBy>زين</cp:lastModifiedBy>
  <cp:revision>143</cp:revision>
  <dcterms:created xsi:type="dcterms:W3CDTF">2014-08-17T14:54:14Z</dcterms:created>
  <dcterms:modified xsi:type="dcterms:W3CDTF">2015-01-12T04:52:14Z</dcterms:modified>
</cp:coreProperties>
</file>