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009981-FC6E-4B2D-994C-13EF86F9FDCA}" type="datetimeFigureOut">
              <a:rPr lang="ar-SA" smtClean="0"/>
              <a:t>18/03/1432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BC3ED7-BDA0-4C8D-B2C3-48D76A64D34E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457200"/>
            <a:ext cx="7406640" cy="2895600"/>
          </a:xfrm>
        </p:spPr>
        <p:txBody>
          <a:bodyPr>
            <a:normAutofit/>
          </a:bodyPr>
          <a:lstStyle/>
          <a:p>
            <a:pPr algn="ctr"/>
            <a:r>
              <a:rPr lang="ar-SA" sz="9600" b="1" dirty="0" smtClean="0"/>
              <a:t>مظـاهـر الشـرك </a:t>
            </a:r>
            <a:endParaRPr lang="ar-SA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3962400"/>
            <a:ext cx="7406640" cy="1066800"/>
          </a:xfrm>
        </p:spPr>
        <p:txBody>
          <a:bodyPr>
            <a:normAutofit/>
          </a:bodyPr>
          <a:lstStyle/>
          <a:p>
            <a:r>
              <a:rPr lang="ar-SA" sz="2800" b="1" dirty="0" smtClean="0"/>
              <a:t>الدرس السابع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dirty="0" smtClean="0"/>
              <a:t>تمهيد</a:t>
            </a:r>
            <a:endParaRPr lang="ar-SA" sz="6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ar-SA" sz="3600" b="1" dirty="0" smtClean="0"/>
              <a:t>في درس سابق علمنا أن أكثر شرك المشركين في صرف العبادة لغير </a:t>
            </a:r>
            <a:r>
              <a:rPr lang="ar-SA" sz="3600" b="1" dirty="0" smtClean="0"/>
              <a:t>الله، </a:t>
            </a:r>
            <a:r>
              <a:rPr lang="ar-SA" sz="3600" b="1" dirty="0" smtClean="0"/>
              <a:t>ولهذا الشرك مظاهر كثيرة قديماً </a:t>
            </a:r>
            <a:r>
              <a:rPr lang="ar-SA" sz="3600" b="1" dirty="0" smtClean="0"/>
              <a:t>وحديثاً، </a:t>
            </a:r>
            <a:r>
              <a:rPr lang="ar-SA" sz="3600" b="1" dirty="0" smtClean="0"/>
              <a:t>سنتعرف </a:t>
            </a:r>
            <a:r>
              <a:rPr lang="ar-SA" sz="3600" b="1" dirty="0" smtClean="0"/>
              <a:t>عليها </a:t>
            </a:r>
            <a:r>
              <a:rPr lang="ar-SA" sz="3600" b="1" dirty="0" smtClean="0"/>
              <a:t>في درسنا هذا بمشيئة الله.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عناصر الدرس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b="1" dirty="0" smtClean="0"/>
              <a:t> </a:t>
            </a:r>
            <a:r>
              <a:rPr lang="ar-SA" b="1" dirty="0" smtClean="0">
                <a:solidFill>
                  <a:schemeClr val="accent3"/>
                </a:solidFill>
              </a:rPr>
              <a:t>بعض </a:t>
            </a:r>
            <a:r>
              <a:rPr lang="ar-SA" b="1" dirty="0" smtClean="0">
                <a:solidFill>
                  <a:schemeClr val="accent3"/>
                </a:solidFill>
              </a:rPr>
              <a:t>معبودات المشركين :</a:t>
            </a:r>
          </a:p>
          <a:p>
            <a:pPr>
              <a:buNone/>
            </a:pPr>
            <a:r>
              <a:rPr lang="ar-SA" b="1" dirty="0" smtClean="0"/>
              <a:t>كان المشركون من كل أمة يعبدون </a:t>
            </a:r>
            <a:r>
              <a:rPr lang="ar-SA" b="1" smtClean="0"/>
              <a:t>معبودات </a:t>
            </a:r>
            <a:r>
              <a:rPr lang="ar-SA" b="1" smtClean="0"/>
              <a:t>باطلة، </a:t>
            </a:r>
            <a:r>
              <a:rPr lang="ar-SA" b="1" dirty="0" smtClean="0"/>
              <a:t>ويتقربون إليها </a:t>
            </a:r>
            <a:r>
              <a:rPr lang="ar-SA" b="1" smtClean="0"/>
              <a:t>بأنواع </a:t>
            </a:r>
            <a:r>
              <a:rPr lang="ar-SA" b="1" smtClean="0"/>
              <a:t>العبادات، </a:t>
            </a:r>
            <a:r>
              <a:rPr lang="ar-SA" b="1" dirty="0" smtClean="0"/>
              <a:t>ويتخذونها وسائط وشفعاء عند </a:t>
            </a:r>
            <a:r>
              <a:rPr lang="ar-SA" b="1" dirty="0" smtClean="0"/>
              <a:t>الله، قال </a:t>
            </a:r>
            <a:r>
              <a:rPr lang="ar-SA" b="1" dirty="0" smtClean="0"/>
              <a:t>تعالى عن المشركين </a:t>
            </a:r>
            <a:r>
              <a:rPr lang="ar-SA" b="1" dirty="0" smtClean="0"/>
              <a:t>:</a:t>
            </a:r>
          </a:p>
          <a:p>
            <a:pPr>
              <a:buNone/>
            </a:pPr>
            <a:r>
              <a:rPr lang="ar-SA" b="1" dirty="0" smtClean="0"/>
              <a:t>( </a:t>
            </a:r>
            <a:r>
              <a:rPr lang="ar-SA" b="1" dirty="0" smtClean="0">
                <a:solidFill>
                  <a:srgbClr val="00B050"/>
                </a:solidFill>
              </a:rPr>
              <a:t>وَيَعْبُدُونَ </a:t>
            </a:r>
            <a:r>
              <a:rPr lang="ar-SA" b="1" dirty="0" smtClean="0">
                <a:solidFill>
                  <a:srgbClr val="00B050"/>
                </a:solidFill>
              </a:rPr>
              <a:t>مِن دُونِ اللّهِ مَا لاَ يَضُرُّهُمْ وَلاَ يَنفَعُهُمْ وَيَقُولُونَ هَـؤُلاء شُفَعَاؤُنَا عِندَ </a:t>
            </a:r>
            <a:r>
              <a:rPr lang="ar-SA" b="1" dirty="0" smtClean="0">
                <a:solidFill>
                  <a:srgbClr val="00B050"/>
                </a:solidFill>
              </a:rPr>
              <a:t>اللّهِ</a:t>
            </a:r>
            <a:r>
              <a:rPr lang="ar-SA" b="1" dirty="0" smtClean="0"/>
              <a:t>) </a:t>
            </a:r>
            <a:r>
              <a:rPr lang="ar-SA" b="1" dirty="0" smtClean="0"/>
              <a:t>فشركهم هذا أفسد </a:t>
            </a:r>
            <a:r>
              <a:rPr lang="ar-SA" b="1" dirty="0" smtClean="0"/>
              <a:t>أعمالهم, وصاروا </a:t>
            </a:r>
            <a:r>
              <a:rPr lang="ar-SA" b="1" dirty="0" smtClean="0"/>
              <a:t>بذلك كفاراً 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SCAWJWSE9CAFZMQ96CA5R1B7CCATY3BQBCANRHKJKCA5IXGOFCA7RW7ALCAV4L11JCA8BINL6CAGU2G0CCA3AAO9NCALL4L2NCAS8RYW6CAS81U8ECAW390IKCA7MAHASCAEBWK81CARQR4FVCA5LIGMHCARQQ9O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2000"/>
            <a:ext cx="4800600" cy="1809750"/>
          </a:xfrm>
          <a:prstGeom prst="rect">
            <a:avLst/>
          </a:prstGeom>
        </p:spPr>
      </p:pic>
      <p:pic>
        <p:nvPicPr>
          <p:cNvPr id="5" name="صورة 4" descr="hxc1a1dwhf0o6nzkgi9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438400"/>
            <a:ext cx="4648200" cy="1828800"/>
          </a:xfrm>
          <a:prstGeom prst="rect">
            <a:avLst/>
          </a:prstGeom>
        </p:spPr>
      </p:pic>
      <p:pic>
        <p:nvPicPr>
          <p:cNvPr id="6" name="صورة 5" descr="ston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267200"/>
            <a:ext cx="4648200" cy="1676400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5638800" y="762000"/>
            <a:ext cx="3048000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962400" y="2362200"/>
            <a:ext cx="1905000" cy="17526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بعض معبودات المشركين</a:t>
            </a:r>
            <a:endParaRPr lang="ar-SA" sz="3200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6096000" y="1143000"/>
            <a:ext cx="17526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الأنبياء</a:t>
            </a:r>
            <a:endParaRPr lang="ar-SA" sz="3200" b="1" dirty="0"/>
          </a:p>
        </p:txBody>
      </p:sp>
      <p:sp>
        <p:nvSpPr>
          <p:cNvPr id="10" name="شكل بيضاوي 9"/>
          <p:cNvSpPr/>
          <p:nvPr/>
        </p:nvSpPr>
        <p:spPr>
          <a:xfrm>
            <a:off x="6705600" y="3048000"/>
            <a:ext cx="18288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قبور الصالحين</a:t>
            </a:r>
            <a:endParaRPr lang="ar-SA" sz="2800" b="1" dirty="0"/>
          </a:p>
        </p:txBody>
      </p:sp>
      <p:sp>
        <p:nvSpPr>
          <p:cNvPr id="11" name="شكل بيضاوي 10"/>
          <p:cNvSpPr/>
          <p:nvPr/>
        </p:nvSpPr>
        <p:spPr>
          <a:xfrm>
            <a:off x="6019800" y="4800600"/>
            <a:ext cx="17526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الجـــــ</a:t>
            </a:r>
            <a:r>
              <a:rPr lang="ar-SA" sz="3200" b="1" dirty="0"/>
              <a:t>ن</a:t>
            </a:r>
            <a:endParaRPr lang="ar-SA" sz="3200" b="1" dirty="0"/>
          </a:p>
        </p:txBody>
      </p:sp>
      <p:sp>
        <p:nvSpPr>
          <p:cNvPr id="12" name="شكل بيضاوي 11"/>
          <p:cNvSpPr/>
          <p:nvPr/>
        </p:nvSpPr>
        <p:spPr>
          <a:xfrm>
            <a:off x="2362200" y="4876800"/>
            <a:ext cx="1752600" cy="6858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الأحجار</a:t>
            </a:r>
            <a:endParaRPr lang="ar-SA" sz="3200" b="1" dirty="0"/>
          </a:p>
        </p:txBody>
      </p:sp>
      <p:sp>
        <p:nvSpPr>
          <p:cNvPr id="13" name="شكل بيضاوي 12"/>
          <p:cNvSpPr/>
          <p:nvPr/>
        </p:nvSpPr>
        <p:spPr>
          <a:xfrm>
            <a:off x="990600" y="3352800"/>
            <a:ext cx="1752600" cy="762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الأشجار</a:t>
            </a:r>
            <a:endParaRPr lang="ar-SA" sz="3200" b="1" dirty="0"/>
          </a:p>
        </p:txBody>
      </p:sp>
      <p:sp>
        <p:nvSpPr>
          <p:cNvPr id="14" name="شكل بيضاوي 13"/>
          <p:cNvSpPr/>
          <p:nvPr/>
        </p:nvSpPr>
        <p:spPr>
          <a:xfrm>
            <a:off x="1371600" y="1143000"/>
            <a:ext cx="1828800" cy="762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الكواكب</a:t>
            </a:r>
            <a:endParaRPr lang="ar-SA" sz="3200" b="1" dirty="0"/>
          </a:p>
        </p:txBody>
      </p:sp>
      <p:cxnSp>
        <p:nvCxnSpPr>
          <p:cNvPr id="16" name="رابط مستقيم 15"/>
          <p:cNvCxnSpPr/>
          <p:nvPr/>
        </p:nvCxnSpPr>
        <p:spPr>
          <a:xfrm flipV="1">
            <a:off x="5715000" y="1905000"/>
            <a:ext cx="838200" cy="53340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endCxn id="10" idx="2"/>
          </p:cNvCxnSpPr>
          <p:nvPr/>
        </p:nvCxnSpPr>
        <p:spPr>
          <a:xfrm>
            <a:off x="5867400" y="3429000"/>
            <a:ext cx="838200" cy="7620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>
            <a:off x="5715000" y="4038600"/>
            <a:ext cx="990600" cy="76200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V="1">
            <a:off x="2743200" y="3429000"/>
            <a:ext cx="1219200" cy="30480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>
            <a:stCxn id="12" idx="7"/>
          </p:cNvCxnSpPr>
          <p:nvPr/>
        </p:nvCxnSpPr>
        <p:spPr>
          <a:xfrm rot="5400000" flipH="1" flipV="1">
            <a:off x="3593352" y="4379586"/>
            <a:ext cx="862433" cy="332863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>
            <a:off x="2819400" y="1828800"/>
            <a:ext cx="1143000" cy="76200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 </a:t>
            </a:r>
            <a:r>
              <a:rPr lang="ar-SA" b="1" dirty="0" smtClean="0">
                <a:solidFill>
                  <a:schemeClr val="accent3"/>
                </a:solidFill>
              </a:rPr>
              <a:t>من </a:t>
            </a:r>
            <a:r>
              <a:rPr lang="ar-SA" b="1" dirty="0" smtClean="0">
                <a:solidFill>
                  <a:schemeClr val="accent3"/>
                </a:solidFill>
              </a:rPr>
              <a:t>مظاهر الشرك :</a:t>
            </a:r>
            <a:endParaRPr lang="ar-SA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ar-SA" b="1" dirty="0" smtClean="0"/>
              <a:t>الشرك </a:t>
            </a:r>
            <a:r>
              <a:rPr lang="ar-SA" b="1" dirty="0" smtClean="0"/>
              <a:t>الذي وقع فيه المشركون قديماً هو الشرك الذي يقع فيه المشركون </a:t>
            </a:r>
            <a:r>
              <a:rPr lang="ar-SA" b="1" dirty="0" smtClean="0"/>
              <a:t>حديثاً، ومن </a:t>
            </a:r>
            <a:r>
              <a:rPr lang="ar-SA" b="1" dirty="0" smtClean="0"/>
              <a:t>مظاهره </a:t>
            </a:r>
            <a:r>
              <a:rPr lang="ar-SA" b="1" dirty="0" smtClean="0"/>
              <a:t>ما يلي:</a:t>
            </a:r>
            <a:endParaRPr lang="ar-SA" b="1" dirty="0" smtClean="0"/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/>
              <a:t>دعاء </a:t>
            </a:r>
            <a:r>
              <a:rPr lang="ar-SA" b="1" dirty="0" smtClean="0"/>
              <a:t>الأموات، </a:t>
            </a:r>
            <a:r>
              <a:rPr lang="ar-SA" b="1" dirty="0" smtClean="0"/>
              <a:t>كأن يقول </a:t>
            </a:r>
            <a:r>
              <a:rPr lang="ar-SA" b="1" dirty="0" smtClean="0"/>
              <a:t>للميت: يا سيدي </a:t>
            </a:r>
            <a:r>
              <a:rPr lang="ar-SA" b="1" dirty="0" smtClean="0"/>
              <a:t>أغثني </a:t>
            </a:r>
            <a:r>
              <a:rPr lang="ar-SA" b="1" dirty="0" smtClean="0"/>
              <a:t>!!</a:t>
            </a:r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/>
              <a:t>الركوع </a:t>
            </a:r>
            <a:r>
              <a:rPr lang="ar-SA" b="1" dirty="0" smtClean="0"/>
              <a:t>والسجود لغير </a:t>
            </a:r>
            <a:r>
              <a:rPr lang="ar-SA" b="1" dirty="0" smtClean="0"/>
              <a:t>الله، كالسجود </a:t>
            </a:r>
            <a:r>
              <a:rPr lang="ar-SA" b="1" dirty="0" smtClean="0"/>
              <a:t>لقبور </a:t>
            </a:r>
            <a:r>
              <a:rPr lang="ar-SA" b="1" dirty="0" smtClean="0"/>
              <a:t>الأنبياء والصالحين </a:t>
            </a:r>
            <a:r>
              <a:rPr lang="ar-SA" b="1" dirty="0" smtClean="0"/>
              <a:t>أو العظماء </a:t>
            </a:r>
            <a:r>
              <a:rPr lang="ar-SA" b="1" dirty="0" smtClean="0"/>
              <a:t>.</a:t>
            </a:r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/>
              <a:t>الذبح </a:t>
            </a:r>
            <a:r>
              <a:rPr lang="ar-SA" b="1" dirty="0" smtClean="0"/>
              <a:t>لغير </a:t>
            </a:r>
            <a:r>
              <a:rPr lang="ar-SA" b="1" dirty="0" smtClean="0"/>
              <a:t>الله، </a:t>
            </a:r>
            <a:r>
              <a:rPr lang="ar-SA" b="1" dirty="0" smtClean="0"/>
              <a:t>كالذبح لقبور الأولياء </a:t>
            </a:r>
            <a:r>
              <a:rPr lang="ar-SA" b="1" dirty="0" smtClean="0"/>
              <a:t>والصالحين، تقربا إليهم .</a:t>
            </a:r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/>
              <a:t>السحر </a:t>
            </a:r>
            <a:r>
              <a:rPr lang="ar-SA" b="1" dirty="0" smtClean="0"/>
              <a:t>لما فيه </a:t>
            </a:r>
            <a:r>
              <a:rPr lang="ar-SA" b="1" dirty="0" smtClean="0"/>
              <a:t>من عبادة </a:t>
            </a:r>
            <a:r>
              <a:rPr lang="ar-SA" b="1" dirty="0" smtClean="0"/>
              <a:t>الشياطين دون الله 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dirty="0" smtClean="0"/>
              <a:t>نشاط</a:t>
            </a:r>
            <a:endParaRPr lang="ar-SA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600" b="1" dirty="0" smtClean="0">
                <a:solidFill>
                  <a:schemeClr val="accent3"/>
                </a:solidFill>
              </a:rPr>
              <a:t>بالتعاون مع زميلك اذكر مظاهر أخرى للشرك </a:t>
            </a:r>
            <a:r>
              <a:rPr lang="ar-SA" sz="3600" b="1" dirty="0" smtClean="0">
                <a:solidFill>
                  <a:schemeClr val="accent3"/>
                </a:solidFill>
              </a:rPr>
              <a:t>:</a:t>
            </a:r>
          </a:p>
          <a:p>
            <a:pPr>
              <a:buNone/>
            </a:pPr>
            <a:r>
              <a:rPr lang="ar-SA" sz="3600" b="1" dirty="0" smtClean="0"/>
              <a:t>1-.....................................................</a:t>
            </a:r>
          </a:p>
          <a:p>
            <a:pPr>
              <a:buNone/>
            </a:pPr>
            <a:r>
              <a:rPr lang="ar-SA" sz="3600" b="1" dirty="0" smtClean="0"/>
              <a:t>2-</a:t>
            </a:r>
            <a:r>
              <a:rPr lang="ar-SA" sz="3600" b="1" dirty="0" smtClean="0"/>
              <a:t> </a:t>
            </a:r>
            <a:r>
              <a:rPr lang="ar-SA" sz="3600" b="1" dirty="0" smtClean="0"/>
              <a:t>....................................................</a:t>
            </a:r>
          </a:p>
          <a:p>
            <a:pPr>
              <a:buNone/>
            </a:pPr>
            <a:r>
              <a:rPr lang="ar-SA" sz="3600" b="1" dirty="0" smtClean="0"/>
              <a:t>3-</a:t>
            </a:r>
            <a:r>
              <a:rPr lang="ar-SA" sz="3600" b="1" dirty="0" smtClean="0"/>
              <a:t> </a:t>
            </a:r>
            <a:r>
              <a:rPr lang="ar-SA" sz="3600" b="1" dirty="0" smtClean="0"/>
              <a:t>....................................................</a:t>
            </a:r>
            <a:endParaRPr lang="ar-SA" sz="3600" b="1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1981200" y="1905000"/>
            <a:ext cx="6096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تعليق التمائم .</a:t>
            </a:r>
            <a:endParaRPr lang="ar-SA" sz="36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505200" y="2590800"/>
            <a:ext cx="4648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ادعاء علم الغيب .</a:t>
            </a:r>
            <a:endParaRPr lang="ar-SA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667000" y="3200400"/>
            <a:ext cx="541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الغلو في الأنبياء والصالحين .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b="1" dirty="0" smtClean="0"/>
              <a:t>الأسئلة</a:t>
            </a:r>
            <a:endParaRPr lang="ar-SA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b="1" dirty="0" smtClean="0"/>
              <a:t>1</a:t>
            </a:r>
            <a:r>
              <a:rPr lang="ar-SA" sz="3500" b="1" dirty="0" smtClean="0"/>
              <a:t>- </a:t>
            </a:r>
            <a:r>
              <a:rPr lang="ar-SA" sz="3500" b="1" dirty="0" smtClean="0">
                <a:solidFill>
                  <a:schemeClr val="accent3"/>
                </a:solidFill>
              </a:rPr>
              <a:t>(شفعاء – العبادات )</a:t>
            </a:r>
          </a:p>
          <a:p>
            <a:pPr>
              <a:buNone/>
            </a:pPr>
            <a:r>
              <a:rPr lang="ar-SA" sz="3500" b="1" dirty="0" smtClean="0">
                <a:solidFill>
                  <a:schemeClr val="accent3"/>
                </a:solidFill>
              </a:rPr>
              <a:t>بالاستفادة </a:t>
            </a:r>
            <a:r>
              <a:rPr lang="ar-SA" sz="3500" b="1" dirty="0" smtClean="0">
                <a:solidFill>
                  <a:schemeClr val="accent3"/>
                </a:solidFill>
              </a:rPr>
              <a:t>مما بين الأقواس أكمل الفراغ التالي :</a:t>
            </a:r>
          </a:p>
          <a:p>
            <a:pPr>
              <a:buNone/>
            </a:pPr>
            <a:r>
              <a:rPr lang="ar-SA" sz="3500" b="1" dirty="0" smtClean="0">
                <a:solidFill>
                  <a:srgbClr val="0070C0"/>
                </a:solidFill>
              </a:rPr>
              <a:t>المشركون يتقربون إلى معبوداتهم بأنواع </a:t>
            </a:r>
            <a:r>
              <a:rPr lang="ar-SA" sz="3500" b="1" dirty="0" smtClean="0">
                <a:solidFill>
                  <a:srgbClr val="0070C0"/>
                </a:solidFill>
              </a:rPr>
              <a:t>..............، </a:t>
            </a:r>
            <a:r>
              <a:rPr lang="ar-SA" sz="3500" b="1" dirty="0" smtClean="0">
                <a:solidFill>
                  <a:srgbClr val="0070C0"/>
                </a:solidFill>
              </a:rPr>
              <a:t>ويتخذونهم ............. عند الله.</a:t>
            </a:r>
          </a:p>
          <a:p>
            <a:pPr>
              <a:buNone/>
            </a:pPr>
            <a:r>
              <a:rPr lang="ar-SA" sz="3500" b="1" dirty="0" smtClean="0"/>
              <a:t>2- </a:t>
            </a:r>
            <a:r>
              <a:rPr lang="ar-SA" sz="3500" b="1" dirty="0" smtClean="0">
                <a:solidFill>
                  <a:schemeClr val="accent3"/>
                </a:solidFill>
              </a:rPr>
              <a:t>أكمل </a:t>
            </a:r>
            <a:r>
              <a:rPr lang="ar-SA" sz="3500" b="1" dirty="0" smtClean="0">
                <a:solidFill>
                  <a:schemeClr val="accent3"/>
                </a:solidFill>
              </a:rPr>
              <a:t>الفراغ التالي :</a:t>
            </a:r>
          </a:p>
          <a:p>
            <a:pPr>
              <a:buNone/>
            </a:pPr>
            <a:r>
              <a:rPr lang="ar-SA" sz="3500" b="1" dirty="0" smtClean="0">
                <a:solidFill>
                  <a:srgbClr val="0070C0"/>
                </a:solidFill>
              </a:rPr>
              <a:t>من معوذات المشركين : الأصنام </a:t>
            </a:r>
            <a:r>
              <a:rPr lang="ar-SA" sz="3500" b="1" dirty="0" smtClean="0">
                <a:solidFill>
                  <a:srgbClr val="0070C0"/>
                </a:solidFill>
              </a:rPr>
              <a:t>و</a:t>
            </a:r>
            <a:r>
              <a:rPr lang="ar-SA" sz="3500" b="1" dirty="0" smtClean="0">
                <a:solidFill>
                  <a:srgbClr val="0070C0"/>
                </a:solidFill>
              </a:rPr>
              <a:t> ............. </a:t>
            </a:r>
            <a:r>
              <a:rPr lang="ar-SA" sz="3500" b="1" dirty="0" smtClean="0">
                <a:solidFill>
                  <a:srgbClr val="0070C0"/>
                </a:solidFill>
              </a:rPr>
              <a:t>و .......... و .......... و ............</a:t>
            </a:r>
          </a:p>
          <a:p>
            <a:pPr>
              <a:buNone/>
            </a:pPr>
            <a:r>
              <a:rPr lang="ar-SA" sz="3500" b="1" dirty="0" smtClean="0"/>
              <a:t>3- </a:t>
            </a:r>
            <a:r>
              <a:rPr lang="ar-SA" sz="3500" b="1" dirty="0" smtClean="0">
                <a:solidFill>
                  <a:schemeClr val="accent3"/>
                </a:solidFill>
              </a:rPr>
              <a:t>استدل </a:t>
            </a:r>
            <a:r>
              <a:rPr lang="ar-SA" sz="3500" b="1" dirty="0" smtClean="0">
                <a:solidFill>
                  <a:schemeClr val="accent3"/>
                </a:solidFill>
              </a:rPr>
              <a:t>بدليل واحد على أن المشركين كانوا يتخذون </a:t>
            </a:r>
            <a:r>
              <a:rPr lang="ar-SA" sz="3500" b="1" dirty="0" smtClean="0">
                <a:solidFill>
                  <a:schemeClr val="accent3"/>
                </a:solidFill>
              </a:rPr>
              <a:t>معبوداتهم </a:t>
            </a:r>
            <a:r>
              <a:rPr lang="ar-SA" sz="3500" b="1" dirty="0" smtClean="0">
                <a:solidFill>
                  <a:schemeClr val="accent3"/>
                </a:solidFill>
              </a:rPr>
              <a:t>شفعاء لهم عند الله.</a:t>
            </a:r>
          </a:p>
          <a:p>
            <a:pPr>
              <a:buNone/>
            </a:pPr>
            <a:r>
              <a:rPr lang="ar-SA" sz="3500" b="1" dirty="0" smtClean="0">
                <a:solidFill>
                  <a:srgbClr val="00B050"/>
                </a:solidFill>
              </a:rPr>
              <a:t>( </a:t>
            </a:r>
            <a:r>
              <a:rPr lang="ar-SA" sz="3500" b="1" dirty="0" smtClean="0"/>
              <a:t>وَيَعْبُدُونَ </a:t>
            </a:r>
            <a:r>
              <a:rPr lang="ar-SA" sz="3500" b="1" dirty="0" smtClean="0"/>
              <a:t>مِن دُونِ اللّهِ مَا لاَ يَضُرُّهُمْ وَلاَ يَنفَعُهُمْ وَيَقُولُونَ هَـؤُلاء شُفَعَاؤُنَا عِندَ </a:t>
            </a:r>
            <a:r>
              <a:rPr lang="ar-SA" sz="3500" b="1" dirty="0" smtClean="0"/>
              <a:t>اللّهِ </a:t>
            </a:r>
            <a:r>
              <a:rPr lang="ar-SA" sz="3500" b="1" dirty="0" smtClean="0">
                <a:solidFill>
                  <a:srgbClr val="00B050"/>
                </a:solidFill>
              </a:rPr>
              <a:t>)</a:t>
            </a:r>
            <a:endParaRPr lang="ar-SA" sz="35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524000" y="1828800"/>
            <a:ext cx="152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العبادات</a:t>
            </a:r>
            <a:endParaRPr lang="ar-SA" sz="3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410200" y="2286000"/>
            <a:ext cx="1295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شفعاء</a:t>
            </a:r>
            <a:endParaRPr lang="ar-SA" sz="32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895600" y="3124200"/>
            <a:ext cx="1219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الأشجار</a:t>
            </a:r>
            <a:endParaRPr lang="ar-SA" sz="32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7239000" y="3581400"/>
            <a:ext cx="1295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الأحجار</a:t>
            </a:r>
            <a:endParaRPr lang="ar-SA" sz="32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638800" y="3581400"/>
            <a:ext cx="1295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الكواكب</a:t>
            </a:r>
            <a:endParaRPr lang="ar-SA" sz="32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191000" y="3581400"/>
            <a:ext cx="990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الجن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277</Words>
  <Application>Microsoft Office PowerPoint</Application>
  <PresentationFormat>عرض على الشاشة (3:4)‏</PresentationFormat>
  <Paragraphs>43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مظـاهـر الشـرك </vt:lpstr>
      <vt:lpstr>تمهيد</vt:lpstr>
      <vt:lpstr>عناصر الدرس</vt:lpstr>
      <vt:lpstr>الشريحة 4</vt:lpstr>
      <vt:lpstr>الشريحة 5</vt:lpstr>
      <vt:lpstr>نشاط</vt:lpstr>
      <vt:lpstr>الأسئلة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مظـاهـر الشـرك </dc:title>
  <dc:creator>HP</dc:creator>
  <cp:lastModifiedBy>HP</cp:lastModifiedBy>
  <cp:revision>14</cp:revision>
  <dcterms:created xsi:type="dcterms:W3CDTF">2011-02-20T21:43:27Z</dcterms:created>
  <dcterms:modified xsi:type="dcterms:W3CDTF">2011-02-20T22:48:42Z</dcterms:modified>
</cp:coreProperties>
</file>