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2" r:id="rId2"/>
    <p:sldId id="283" r:id="rId3"/>
    <p:sldId id="259" r:id="rId4"/>
    <p:sldId id="260" r:id="rId5"/>
    <p:sldId id="263" r:id="rId6"/>
    <p:sldId id="284" r:id="rId7"/>
    <p:sldId id="262" r:id="rId8"/>
    <p:sldId id="264" r:id="rId9"/>
    <p:sldId id="279" r:id="rId10"/>
    <p:sldId id="266" r:id="rId11"/>
    <p:sldId id="285" r:id="rId12"/>
    <p:sldId id="286" r:id="rId13"/>
    <p:sldId id="287" r:id="rId14"/>
    <p:sldId id="288" r:id="rId15"/>
    <p:sldId id="268" r:id="rId16"/>
    <p:sldId id="269" r:id="rId17"/>
    <p:sldId id="289" r:id="rId18"/>
    <p:sldId id="290" r:id="rId19"/>
    <p:sldId id="291" r:id="rId20"/>
    <p:sldId id="292" r:id="rId21"/>
    <p:sldId id="293" r:id="rId22"/>
    <p:sldId id="294" r:id="rId23"/>
    <p:sldId id="273" r:id="rId24"/>
    <p:sldId id="274" r:id="rId25"/>
    <p:sldId id="280" r:id="rId26"/>
    <p:sldId id="275" r:id="rId27"/>
    <p:sldId id="281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000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90675-6CA6-4B19-AAFC-FB25991CDFDF}" type="datetimeFigureOut">
              <a:rPr lang="ar-SA" smtClean="0"/>
              <a:pPr/>
              <a:t>5/4/1437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6F17-6937-4163-90D1-01F52EB5F96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914400" y="457200"/>
            <a:ext cx="6477000" cy="55553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660033"/>
                </a:solidFill>
                <a:latin typeface="Century Gothic" pitchFamily="34" charset="0"/>
                <a:cs typeface="PT Bold Heading" pitchFamily="2" charset="-78"/>
              </a:rPr>
              <a:t>سوبر قول4 مراجعة واختبار </a:t>
            </a:r>
            <a:r>
              <a:rPr lang="ar-SA" sz="4400" b="1" dirty="0" smtClean="0">
                <a:solidFill>
                  <a:srgbClr val="660033"/>
                </a:solidFill>
                <a:latin typeface="Century Gothic" pitchFamily="34" charset="0"/>
                <a:cs typeface="PT Bold Heading" pitchFamily="2" charset="-78"/>
              </a:rPr>
              <a:t>على</a:t>
            </a:r>
          </a:p>
          <a:p>
            <a:pPr algn="ctr"/>
            <a:endParaRPr lang="ar-SA" sz="1100" b="1" dirty="0" smtClean="0">
              <a:solidFill>
                <a:srgbClr val="660033"/>
              </a:solidFill>
              <a:latin typeface="Century Gothic" pitchFamily="34" charset="0"/>
              <a:cs typeface="PT Bold Heading" pitchFamily="2" charset="-78"/>
            </a:endParaRPr>
          </a:p>
          <a:p>
            <a:pPr algn="ctr"/>
            <a:endParaRPr lang="ar-SA" sz="4400" b="1" dirty="0" smtClean="0">
              <a:solidFill>
                <a:srgbClr val="0000FF"/>
              </a:solidFill>
              <a:latin typeface="Century Gothic" pitchFamily="34" charset="0"/>
              <a:cs typeface="PT Bold Heading" pitchFamily="2" charset="-78"/>
            </a:endParaRPr>
          </a:p>
          <a:p>
            <a:pPr algn="ctr"/>
            <a:endParaRPr lang="ar-SA" sz="2800" b="1" dirty="0" smtClean="0">
              <a:solidFill>
                <a:srgbClr val="0000FF"/>
              </a:solidFill>
              <a:latin typeface="Century Gothic" pitchFamily="34" charset="0"/>
              <a:cs typeface="PT Bold Heading" pitchFamily="2" charset="-78"/>
            </a:endParaRPr>
          </a:p>
          <a:p>
            <a:pPr algn="ctr"/>
            <a:r>
              <a:rPr lang="ar-SA" sz="4400" b="1" dirty="0" smtClean="0">
                <a:solidFill>
                  <a:srgbClr val="0000FF"/>
                </a:solidFill>
                <a:latin typeface="Century Gothic" pitchFamily="34" charset="0"/>
                <a:cs typeface="PT Bold Heading" pitchFamily="2" charset="-78"/>
              </a:rPr>
              <a:t>الشكر لصاحبة الجهد الأساس أختنا روزميري</a:t>
            </a:r>
          </a:p>
          <a:p>
            <a:pPr algn="ctr"/>
            <a:endParaRPr lang="ar-SA" sz="4400" b="1" dirty="0" smtClean="0">
              <a:solidFill>
                <a:srgbClr val="0000FF"/>
              </a:solidFill>
              <a:latin typeface="Century Gothic" pitchFamily="34" charset="0"/>
              <a:cs typeface="PT Bold Heading" pitchFamily="2" charset="-78"/>
            </a:endParaRPr>
          </a:p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Century Gothic" pitchFamily="34" charset="0"/>
                <a:cs typeface="PT Bold Heading" pitchFamily="2" charset="-78"/>
              </a:rPr>
              <a:t>تنسيق أ.</a:t>
            </a:r>
            <a:r>
              <a:rPr lang="ar-SA" sz="4400" b="1" dirty="0" err="1" smtClean="0">
                <a:solidFill>
                  <a:srgbClr val="FF0000"/>
                </a:solidFill>
                <a:latin typeface="Century Gothic" pitchFamily="34" charset="0"/>
                <a:cs typeface="PT Bold Heading" pitchFamily="2" charset="-78"/>
              </a:rPr>
              <a:t>عبدالرحمن</a:t>
            </a:r>
            <a:r>
              <a:rPr lang="ar-SA" sz="4400" b="1" dirty="0" smtClean="0">
                <a:solidFill>
                  <a:srgbClr val="FF0000"/>
                </a:solidFill>
                <a:latin typeface="Century Gothic" pitchFamily="34" charset="0"/>
                <a:cs typeface="PT Bold Heading" pitchFamily="2" charset="-78"/>
              </a:rPr>
              <a:t> </a:t>
            </a:r>
            <a:r>
              <a:rPr lang="ar-SA" sz="4400" b="1" dirty="0" err="1" smtClean="0">
                <a:solidFill>
                  <a:srgbClr val="FF0000"/>
                </a:solidFill>
                <a:latin typeface="Century Gothic" pitchFamily="34" charset="0"/>
                <a:cs typeface="PT Bold Heading" pitchFamily="2" charset="-78"/>
              </a:rPr>
              <a:t>عقيل</a:t>
            </a:r>
            <a:endParaRPr lang="en-US" sz="4400" b="1" dirty="0" smtClean="0">
              <a:solidFill>
                <a:srgbClr val="FF0000"/>
              </a:solidFill>
              <a:latin typeface="Century Gothic" pitchFamily="34" charset="0"/>
              <a:cs typeface="PT Bold Heading" pitchFamily="2" charset="-78"/>
            </a:endParaRPr>
          </a:p>
          <a:p>
            <a:pPr algn="ctr"/>
            <a:endParaRPr lang="ar-SA" sz="800" b="1" dirty="0" smtClean="0">
              <a:solidFill>
                <a:srgbClr val="FF33CC"/>
              </a:solidFill>
              <a:latin typeface="Century Gothic" pitchFamily="34" charset="0"/>
              <a:cs typeface="PT Bold Heading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133600" y="1905000"/>
            <a:ext cx="3886200" cy="914400"/>
          </a:xfrm>
          <a:prstGeom prst="roundRect">
            <a:avLst/>
          </a:prstGeom>
          <a:solidFill>
            <a:srgbClr val="FFFF0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1981200" y="2001560"/>
            <a:ext cx="4038600" cy="104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660033"/>
                </a:solidFill>
                <a:latin typeface="Century Gothic" pitchFamily="34" charset="0"/>
                <a:cs typeface="PT Bold Heading" pitchFamily="2" charset="-78"/>
              </a:rPr>
              <a:t> </a:t>
            </a:r>
            <a:r>
              <a:rPr lang="ar-SA" sz="4400" b="1" dirty="0" smtClean="0">
                <a:solidFill>
                  <a:srgbClr val="CC00CC"/>
                </a:solidFill>
                <a:latin typeface="Century Gothic" pitchFamily="34" charset="0"/>
                <a:cs typeface="PT Bold Heading" pitchFamily="2" charset="-78"/>
              </a:rPr>
              <a:t>الوحدة الثــــانية</a:t>
            </a:r>
            <a:endParaRPr lang="en-US" sz="4400" b="1" dirty="0" smtClean="0">
              <a:solidFill>
                <a:srgbClr val="CC00CC"/>
              </a:solidFill>
              <a:latin typeface="Century Gothic" pitchFamily="34" charset="0"/>
              <a:cs typeface="PT Bold Heading" pitchFamily="2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Give the opposites: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477000" y="115669"/>
            <a:ext cx="2018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/>
              <a:t>هات العكس:</a:t>
            </a:r>
            <a:endParaRPr lang="en-US" sz="3600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457200" y="2362200"/>
            <a:ext cx="685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1- 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men X ……………………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81000" y="1752600"/>
            <a:ext cx="16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رجال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-533400" y="4800600"/>
            <a:ext cx="685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2- 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sell  X ………………….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52400" y="4191000"/>
            <a:ext cx="16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يبيع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5250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Simple Bold Jut Out" pitchFamily="2" charset="-78"/>
              </a:rPr>
              <a:t>Supply the missing letters: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181600" y="152400"/>
            <a:ext cx="3448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/>
              <a:t>أملأ </a:t>
            </a:r>
            <a:r>
              <a:rPr lang="ar-SA" sz="3600" dirty="0"/>
              <a:t>الحروف الناقصة: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371600" y="4267200"/>
            <a:ext cx="102108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1-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Who</a:t>
            </a:r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__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e  </a:t>
            </a:r>
            <a:r>
              <a:rPr lang="en-US" sz="4800" b="1" dirty="0" err="1" smtClean="0">
                <a:solidFill>
                  <a:srgbClr val="0000FF"/>
                </a:solidFill>
                <a:latin typeface="Comic Sans MS" pitchFamily="66" charset="0"/>
              </a:rPr>
              <a:t>back</a:t>
            </a:r>
            <a:r>
              <a:rPr lang="en-US" sz="4800" b="1" dirty="0" err="1" smtClean="0">
                <a:solidFill>
                  <a:srgbClr val="FF0000"/>
                </a:solidFill>
                <a:latin typeface="Comic Sans MS" pitchFamily="66" charset="0"/>
              </a:rPr>
              <a:t>__</a:t>
            </a:r>
            <a:r>
              <a:rPr lang="en-US" sz="4800" b="1" dirty="0" err="1" smtClean="0">
                <a:solidFill>
                  <a:srgbClr val="0000FF"/>
                </a:solidFill>
                <a:latin typeface="Comic Sans MS" pitchFamily="66" charset="0"/>
              </a:rPr>
              <a:t>ack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 is this?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04800" y="5638800"/>
            <a:ext cx="6858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لمن حقيبة الظهر هذه؟</a:t>
            </a:r>
            <a:endParaRPr lang="ar-SA" sz="44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676400"/>
            <a:ext cx="2333625" cy="259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1447800" y="99536"/>
            <a:ext cx="2438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SA" sz="22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إملاء</a:t>
            </a:r>
            <a:r>
              <a:rPr lang="en-US" sz="2400" b="1" dirty="0" smtClean="0"/>
              <a:t> </a:t>
            </a:r>
            <a:r>
              <a:rPr lang="en-US" sz="2400" b="1" dirty="0" smtClean="0"/>
              <a:t>Dictation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5250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Simple Bold Jut Out" pitchFamily="2" charset="-78"/>
              </a:rPr>
              <a:t>Supply the missing letters: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181600" y="152400"/>
            <a:ext cx="3448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/>
              <a:t>أملأ </a:t>
            </a:r>
            <a:r>
              <a:rPr lang="ar-SA" sz="3600" dirty="0"/>
              <a:t>الحروف الناقصة: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533400" y="4267200"/>
            <a:ext cx="78486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2-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It’s  mi__e.</a:t>
            </a:r>
            <a:endParaRPr lang="en-US" sz="5400" dirty="0" smtClean="0">
              <a:solidFill>
                <a:srgbClr val="0000FF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04800" y="5638800"/>
            <a:ext cx="6858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إنها لي</a:t>
            </a:r>
            <a:endParaRPr lang="ar-SA" sz="44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676400"/>
            <a:ext cx="2333625" cy="259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Choose the correct spelling: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76251" y="39469"/>
            <a:ext cx="3752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/>
              <a:t>اختر التهجئة الصحيحة 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457200" y="2750403"/>
            <a:ext cx="685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1- </a:t>
            </a:r>
            <a:r>
              <a:rPr lang="en-US" sz="4800" b="1" dirty="0" err="1" smtClean="0">
                <a:solidFill>
                  <a:srgbClr val="0000FF"/>
                </a:solidFill>
                <a:latin typeface="Comic Sans MS" pitchFamily="66" charset="0"/>
              </a:rPr>
              <a:t>umbrela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533400" y="4274403"/>
            <a:ext cx="685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2- 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umbrella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979003"/>
            <a:ext cx="17907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Choose the correct spelling: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76251" y="39469"/>
            <a:ext cx="3752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/>
              <a:t>اختر التهجئة الصحيحة 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457200" y="2750403"/>
            <a:ext cx="685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1- 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bargain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533400" y="4274403"/>
            <a:ext cx="685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2- </a:t>
            </a:r>
            <a:r>
              <a:rPr lang="en-US" sz="4800" b="1" dirty="0" err="1" smtClean="0">
                <a:solidFill>
                  <a:srgbClr val="0000FF"/>
                </a:solidFill>
                <a:latin typeface="Comic Sans MS" pitchFamily="66" charset="0"/>
              </a:rPr>
              <a:t>bargian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971800"/>
            <a:ext cx="1762125" cy="178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Choose the correct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words: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207322" y="39469"/>
            <a:ext cx="3821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/>
              <a:t>اختر </a:t>
            </a:r>
            <a:r>
              <a:rPr lang="ar-SA" sz="3600" dirty="0" smtClean="0"/>
              <a:t>الكلمات </a:t>
            </a:r>
            <a:r>
              <a:rPr lang="ar-SA" sz="3600" dirty="0"/>
              <a:t>الصحيحة :</a:t>
            </a:r>
            <a:endParaRPr lang="en-US" sz="3600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295400" y="4473714"/>
            <a:ext cx="101346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</a:rPr>
              <a:t>(</a:t>
            </a:r>
            <a:r>
              <a:rPr lang="en-US" sz="4400" b="1" dirty="0" smtClean="0">
                <a:solidFill>
                  <a:srgbClr val="0000FF"/>
                </a:solidFill>
              </a:rPr>
              <a:t>Where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– </a:t>
            </a:r>
            <a:r>
              <a:rPr lang="en-US" sz="4400" b="1" dirty="0" smtClean="0">
                <a:solidFill>
                  <a:srgbClr val="0000FF"/>
                </a:solidFill>
              </a:rPr>
              <a:t>Whose </a:t>
            </a:r>
            <a:r>
              <a:rPr lang="en-US" sz="4400" b="1" dirty="0" smtClean="0">
                <a:solidFill>
                  <a:srgbClr val="FF0000"/>
                </a:solidFill>
              </a:rPr>
              <a:t>) bag is this?   </a:t>
            </a:r>
            <a:r>
              <a:rPr lang="en-US" sz="4400" b="1" dirty="0" smtClean="0">
                <a:solidFill>
                  <a:srgbClr val="0000FF"/>
                </a:solidFill>
              </a:rPr>
              <a:t>It is mine</a:t>
            </a:r>
            <a:r>
              <a:rPr lang="en-US" sz="4400" b="1" dirty="0" smtClean="0">
                <a:solidFill>
                  <a:srgbClr val="FF0000"/>
                </a:solidFill>
              </a:rPr>
              <a:t>.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143000" y="5867400"/>
            <a:ext cx="6096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7030A0"/>
                </a:solidFill>
                <a:latin typeface="One Stroke Script LET" pitchFamily="2" charset="0"/>
                <a:cs typeface="PT Bold Heading" pitchFamily="2" charset="-78"/>
              </a:rPr>
              <a:t>لمن هذه الحقيبة؟    إنها لي</a:t>
            </a:r>
            <a:endParaRPr lang="ar-SA" sz="4000" b="1" dirty="0">
              <a:solidFill>
                <a:srgbClr val="7030A0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76400"/>
            <a:ext cx="1500189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629400" y="76200"/>
            <a:ext cx="2438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قواعد</a:t>
            </a:r>
            <a:r>
              <a:rPr kumimoji="0" lang="en-US" sz="2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Grammar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Choose the correct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words: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207322" y="39469"/>
            <a:ext cx="3821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/>
              <a:t>اختر </a:t>
            </a:r>
            <a:r>
              <a:rPr lang="ar-SA" sz="3600" dirty="0" smtClean="0"/>
              <a:t>الكلمات </a:t>
            </a:r>
            <a:r>
              <a:rPr lang="ar-SA" sz="3600" dirty="0"/>
              <a:t>الصحيحة :</a:t>
            </a:r>
            <a:endParaRPr lang="en-US" sz="3600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371600" y="4473714"/>
            <a:ext cx="10287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C00000"/>
                </a:solidFill>
              </a:rPr>
              <a:t>( </a:t>
            </a:r>
            <a:r>
              <a:rPr lang="en-US" sz="3600" b="1" dirty="0" smtClean="0">
                <a:solidFill>
                  <a:srgbClr val="0000FF"/>
                </a:solidFill>
              </a:rPr>
              <a:t>Which </a:t>
            </a:r>
            <a:r>
              <a:rPr lang="en-US" sz="3600" b="1" dirty="0" smtClean="0">
                <a:solidFill>
                  <a:srgbClr val="C00000"/>
                </a:solidFill>
              </a:rPr>
              <a:t>–</a:t>
            </a:r>
            <a:r>
              <a:rPr lang="en-US" sz="3600" b="1" dirty="0" smtClean="0">
                <a:solidFill>
                  <a:srgbClr val="0000FF"/>
                </a:solidFill>
              </a:rPr>
              <a:t>Whose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  <a:r>
              <a:rPr lang="en-US" sz="3600" b="1" dirty="0" smtClean="0">
                <a:solidFill>
                  <a:srgbClr val="002060"/>
                </a:solidFill>
              </a:rPr>
              <a:t>coat do you like</a:t>
            </a:r>
            <a:r>
              <a:rPr lang="en-US" sz="3600" b="1" dirty="0" smtClean="0">
                <a:solidFill>
                  <a:srgbClr val="C00000"/>
                </a:solidFill>
              </a:rPr>
              <a:t>? </a:t>
            </a:r>
            <a:r>
              <a:rPr lang="en-US" sz="3600" b="1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red one.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066800" y="5562600"/>
            <a:ext cx="502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أي معطف تفضل؟ 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الأحمر</a:t>
            </a:r>
            <a:endParaRPr lang="ar-SA" sz="4000" b="1" dirty="0">
              <a:solidFill>
                <a:srgbClr val="FF0000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905000"/>
            <a:ext cx="1714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905000"/>
            <a:ext cx="15525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شكل بيضاوي 9"/>
          <p:cNvSpPr/>
          <p:nvPr/>
        </p:nvSpPr>
        <p:spPr>
          <a:xfrm>
            <a:off x="5029200" y="1676400"/>
            <a:ext cx="1828800" cy="2514600"/>
          </a:xfrm>
          <a:prstGeom prst="ellipse">
            <a:avLst/>
          </a:prstGeom>
          <a:noFill/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Choose the correct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words: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07322" y="39469"/>
            <a:ext cx="3821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/>
              <a:t>اختر </a:t>
            </a:r>
            <a:r>
              <a:rPr lang="ar-SA" sz="3600" dirty="0" smtClean="0"/>
              <a:t>الكلمات </a:t>
            </a:r>
            <a:r>
              <a:rPr lang="ar-SA" sz="3600" dirty="0"/>
              <a:t>الصحيحة 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295400" y="4343400"/>
            <a:ext cx="1021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002060"/>
                </a:solidFill>
                <a:latin typeface="Comic Sans MS" pitchFamily="66" charset="0"/>
              </a:rPr>
              <a:t>These shoes are </a:t>
            </a:r>
            <a:r>
              <a:rPr lang="en-US" sz="4400" b="1" dirty="0" smtClean="0">
                <a:latin typeface="Comic Sans MS" pitchFamily="66" charset="0"/>
              </a:rPr>
              <a:t>(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Sami's</a:t>
            </a:r>
            <a:r>
              <a:rPr lang="en-US" sz="4400" b="1" dirty="0" smtClean="0">
                <a:latin typeface="Comic Sans MS" pitchFamily="66" charset="0"/>
              </a:rPr>
              <a:t> </a:t>
            </a:r>
            <a:r>
              <a:rPr lang="en-US" sz="4400" b="1" dirty="0" smtClean="0">
                <a:latin typeface="Comic Sans MS" pitchFamily="66" charset="0"/>
              </a:rPr>
              <a:t>– </a:t>
            </a:r>
            <a:r>
              <a:rPr lang="en-US" sz="4400" b="1" dirty="0" err="1" smtClean="0">
                <a:solidFill>
                  <a:srgbClr val="FF0000"/>
                </a:solidFill>
                <a:latin typeface="Comic Sans MS" pitchFamily="66" charset="0"/>
              </a:rPr>
              <a:t>Sami,s</a:t>
            </a:r>
            <a:r>
              <a:rPr lang="en-US" sz="4400" b="1" dirty="0" smtClean="0">
                <a:latin typeface="Comic Sans MS" pitchFamily="66" charset="0"/>
              </a:rPr>
              <a:t>).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4000" y="5638800"/>
            <a:ext cx="502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هذه الأحذية 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لسامي</a:t>
            </a:r>
            <a:endParaRPr lang="ar-SA" sz="4000" b="1" dirty="0">
              <a:solidFill>
                <a:srgbClr val="FF0000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981200"/>
            <a:ext cx="2057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Choose the correct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words: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07322" y="39469"/>
            <a:ext cx="3821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/>
              <a:t>اختر </a:t>
            </a:r>
            <a:r>
              <a:rPr lang="ar-SA" sz="3600" dirty="0" smtClean="0"/>
              <a:t>الكلمات </a:t>
            </a:r>
            <a:r>
              <a:rPr lang="ar-SA" sz="3600" dirty="0"/>
              <a:t>الصحيحة 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295400" y="4343400"/>
            <a:ext cx="1021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002060"/>
                </a:solidFill>
                <a:latin typeface="Comic Sans MS" pitchFamily="66" charset="0"/>
              </a:rPr>
              <a:t>That belt is not </a:t>
            </a:r>
            <a:r>
              <a:rPr lang="en-US" sz="4400" b="1" dirty="0" smtClean="0">
                <a:latin typeface="Comic Sans MS" pitchFamily="66" charset="0"/>
              </a:rPr>
              <a:t>(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my</a:t>
            </a:r>
            <a:r>
              <a:rPr lang="en-US" sz="4400" b="1" dirty="0" smtClean="0">
                <a:latin typeface="Comic Sans MS" pitchFamily="66" charset="0"/>
              </a:rPr>
              <a:t> </a:t>
            </a:r>
            <a:r>
              <a:rPr lang="en-US" sz="4400" b="1" dirty="0" smtClean="0">
                <a:latin typeface="Comic Sans MS" pitchFamily="66" charset="0"/>
              </a:rPr>
              <a:t>– 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mine</a:t>
            </a:r>
            <a:r>
              <a:rPr lang="en-US" sz="4400" b="1" dirty="0" smtClean="0">
                <a:latin typeface="Comic Sans MS" pitchFamily="66" charset="0"/>
              </a:rPr>
              <a:t>).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4000" y="5638800"/>
            <a:ext cx="502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هذا الحزام ليس 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لي.</a:t>
            </a:r>
            <a:endParaRPr lang="ar-SA" sz="4000" b="1" dirty="0">
              <a:solidFill>
                <a:srgbClr val="FF0000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133600"/>
            <a:ext cx="23145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Choose the correct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words: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07322" y="39469"/>
            <a:ext cx="3821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/>
              <a:t>اختر </a:t>
            </a:r>
            <a:r>
              <a:rPr lang="ar-SA" sz="3600" dirty="0" smtClean="0"/>
              <a:t>الكلمات </a:t>
            </a:r>
            <a:r>
              <a:rPr lang="ar-SA" sz="3600" dirty="0"/>
              <a:t>الصحيحة 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295400" y="4343400"/>
            <a:ext cx="1021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002060"/>
                </a:solidFill>
                <a:latin typeface="Comic Sans MS" pitchFamily="66" charset="0"/>
              </a:rPr>
              <a:t>These shoes are </a:t>
            </a:r>
            <a:r>
              <a:rPr lang="en-US" sz="4400" b="1" dirty="0" smtClean="0">
                <a:latin typeface="Comic Sans MS" pitchFamily="66" charset="0"/>
              </a:rPr>
              <a:t>(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too</a:t>
            </a:r>
            <a:r>
              <a:rPr lang="en-US" sz="4400" b="1" dirty="0" smtClean="0">
                <a:latin typeface="Comic Sans MS" pitchFamily="66" charset="0"/>
              </a:rPr>
              <a:t> </a:t>
            </a:r>
            <a:r>
              <a:rPr lang="en-US" sz="4400" b="1" dirty="0" smtClean="0">
                <a:latin typeface="Comic Sans MS" pitchFamily="66" charset="0"/>
              </a:rPr>
              <a:t>– 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en-US" sz="4400" b="1" dirty="0" smtClean="0">
                <a:latin typeface="Comic Sans MS" pitchFamily="66" charset="0"/>
              </a:rPr>
              <a:t>) big.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4000" y="5638800"/>
            <a:ext cx="502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هذه الأحذية كبيرة 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جداً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.</a:t>
            </a:r>
            <a:endParaRPr lang="ar-SA" sz="4000" b="1" dirty="0">
              <a:solidFill>
                <a:srgbClr val="FF0000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676401"/>
            <a:ext cx="30813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304800" y="5638800"/>
            <a:ext cx="6858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حزام</a:t>
            </a:r>
            <a:endParaRPr lang="ar-SA" sz="54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33400" y="3962400"/>
            <a:ext cx="7162800" cy="1371600"/>
          </a:xfrm>
          <a:prstGeom prst="round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228600" y="3886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8000" b="1" dirty="0" smtClean="0">
                <a:solidFill>
                  <a:srgbClr val="002060"/>
                </a:solidFill>
                <a:latin typeface="Comic Sans MS" pitchFamily="66" charset="0"/>
              </a:rPr>
              <a:t>belt</a:t>
            </a:r>
            <a:endParaRPr lang="ar-SA" sz="8000" b="1" dirty="0" smtClean="0">
              <a:solidFill>
                <a:srgbClr val="C00000"/>
              </a:solidFill>
              <a:latin typeface="Comic Sans MS" pitchFamily="66" charset="0"/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371600" y="152400"/>
            <a:ext cx="5638800" cy="3733800"/>
          </a:xfrm>
          <a:prstGeom prst="rect">
            <a:avLst/>
          </a:prstGeom>
          <a:noFill/>
          <a:ln w="168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0" name="صورة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28601"/>
            <a:ext cx="3810000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1447800" y="99536"/>
            <a:ext cx="2438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SA" sz="22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مفردات</a:t>
            </a:r>
            <a:r>
              <a:rPr lang="en-US" sz="2400" b="1" dirty="0" smtClean="0"/>
              <a:t> </a:t>
            </a:r>
            <a:r>
              <a:rPr lang="en-US" sz="2400" dirty="0" smtClean="0"/>
              <a:t>Vocabulary</a:t>
            </a:r>
            <a:endParaRPr lang="en-US" sz="2400" b="1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 b="1" dirty="0" smtClean="0">
                <a:solidFill>
                  <a:srgbClr val="C00000"/>
                </a:solidFill>
              </a:rPr>
              <a:t>A-Re-arrange the following:-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943600" y="76200"/>
            <a:ext cx="2795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/>
              <a:t>أعد ترتيب التالي: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762000" y="2353270"/>
            <a:ext cx="93726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help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 Can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 me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 you 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 ?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38200" y="4343400"/>
            <a:ext cx="9372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………………………………………………………..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066800" y="5715000"/>
            <a:ext cx="5181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هل يمكنك مساعدتي؟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 b="1" dirty="0" smtClean="0">
                <a:solidFill>
                  <a:srgbClr val="C00000"/>
                </a:solidFill>
              </a:rPr>
              <a:t>A-Re-arrange the following:-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943600" y="76200"/>
            <a:ext cx="2795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/>
              <a:t>أعد ترتيب التالي: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295400" y="2353270"/>
            <a:ext cx="10134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your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 use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 computer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/ 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?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I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May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38200" y="4343400"/>
            <a:ext cx="9372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………………………………………………………..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81000" y="5715000"/>
            <a:ext cx="6553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هل يمكنني استعمال 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حاسوبك 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؟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 b="1" dirty="0" smtClean="0">
                <a:solidFill>
                  <a:srgbClr val="C00000"/>
                </a:solidFill>
              </a:rPr>
              <a:t>A-Re-arrange the following:-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943600" y="76200"/>
            <a:ext cx="2795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/>
              <a:t>أعد ترتيب التالي:</a:t>
            </a:r>
            <a:endParaRPr lang="en-US" sz="36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295400" y="2353270"/>
            <a:ext cx="10134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you </a:t>
            </a:r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 come </a:t>
            </a:r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 Could I </a:t>
            </a:r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 with?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38200" y="4343400"/>
            <a:ext cx="9372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………………………………………………………..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81000" y="5715000"/>
            <a:ext cx="6553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أيمكنني 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أن آتي معك؟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</a:rPr>
              <a:t>Use the words in the table to complete the paragraph: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1577709" y="39469"/>
            <a:ext cx="7053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/>
              <a:t>استخدم الكلمات التي في الجدول لإكمال المقطع</a:t>
            </a:r>
            <a:endParaRPr lang="en-US" sz="3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524000" y="762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تعبير</a:t>
            </a:r>
            <a:r>
              <a:rPr lang="en-US" sz="2400" b="1" dirty="0" smtClean="0"/>
              <a:t> </a:t>
            </a:r>
            <a:r>
              <a:rPr lang="en-US" sz="2400" b="1" dirty="0" smtClean="0"/>
              <a:t>Composition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95400" y="2895600"/>
            <a:ext cx="10058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Put these words in sentences: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4567323" y="39469"/>
            <a:ext cx="4063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/>
              <a:t>ضع هذه الكلمات في جمل:</a:t>
            </a:r>
            <a:endParaRPr lang="en-US" sz="3600" b="1" dirty="0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971800" y="1752600"/>
            <a:ext cx="16764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Let’s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876800" y="1828800"/>
            <a:ext cx="914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هيا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-1295400" y="2971800"/>
            <a:ext cx="6705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1- 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Let’s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go to the beach.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5257800" y="3102114"/>
            <a:ext cx="3886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هيا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 نذهب للشاطئ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-1295400" y="4267200"/>
            <a:ext cx="67056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2- </a:t>
            </a:r>
            <a:r>
              <a:rPr lang="en-US" sz="4400" b="1" dirty="0" smtClean="0">
                <a:solidFill>
                  <a:srgbClr val="0000FF"/>
                </a:solidFill>
                <a:latin typeface="Comic Sans MS" pitchFamily="66" charset="0"/>
              </a:rPr>
              <a:t>Let’s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 read a story.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5257800" y="4343400"/>
            <a:ext cx="3886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دعنا </a:t>
            </a:r>
            <a:r>
              <a:rPr lang="ar-SA" sz="4000" b="1" dirty="0" smtClean="0">
                <a:solidFill>
                  <a:srgbClr val="C00000"/>
                </a:solidFill>
                <a:latin typeface="One Stroke Script LET" pitchFamily="2" charset="0"/>
                <a:cs typeface="PT Bold Heading" pitchFamily="2" charset="-78"/>
              </a:rPr>
              <a:t>نقرأ قصة</a:t>
            </a:r>
            <a:endParaRPr lang="ar-SA" sz="4000" b="1" dirty="0">
              <a:solidFill>
                <a:srgbClr val="C00000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-1295400" y="5562600"/>
            <a:ext cx="67056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3- </a:t>
            </a:r>
            <a:r>
              <a:rPr lang="en-US" sz="4400" b="1" dirty="0" smtClean="0">
                <a:solidFill>
                  <a:srgbClr val="0000FF"/>
                </a:solidFill>
                <a:latin typeface="Comic Sans MS" pitchFamily="66" charset="0"/>
              </a:rPr>
              <a:t>Let’s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 play tennis.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5181600" y="5638800"/>
            <a:ext cx="3886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دعنا</a:t>
            </a:r>
            <a:r>
              <a:rPr lang="ar-SA" sz="40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 نلعب تنس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143000" y="676870"/>
            <a:ext cx="998220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Put these words in sentences: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4567323" y="39469"/>
            <a:ext cx="4063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/>
              <a:t>ضع هذه الكلمات في جمل:</a:t>
            </a:r>
            <a:endParaRPr lang="en-US" sz="3600" b="1" dirty="0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2590800" y="1752600"/>
            <a:ext cx="2667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have to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257800" y="1806714"/>
            <a:ext cx="16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عليّ أن</a:t>
            </a:r>
            <a:endParaRPr lang="ar-SA" sz="40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-1295400" y="2971800"/>
            <a:ext cx="6705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1- 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I have to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babysit.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257800" y="3102114"/>
            <a:ext cx="3886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عليّ أن</a:t>
            </a:r>
            <a:r>
              <a:rPr lang="ar-SA" sz="32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 أعتني بالأطفال</a:t>
            </a:r>
            <a:endParaRPr lang="ar-SA" sz="32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-1295400" y="4267200"/>
            <a:ext cx="67056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2- </a:t>
            </a:r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I have to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 visit my uncle.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5257800" y="4343400"/>
            <a:ext cx="3886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عليّ أن</a:t>
            </a:r>
            <a:r>
              <a:rPr lang="ar-SA" sz="36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 أزور عمي</a:t>
            </a:r>
            <a:endParaRPr lang="ar-SA" sz="36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-1295400" y="5562600"/>
            <a:ext cx="6705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3- </a:t>
            </a:r>
            <a:r>
              <a:rPr lang="en-US" sz="4000" b="1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e has to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sleep early.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5334000" y="5638800"/>
            <a:ext cx="3886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  <a:latin typeface="One Stroke Script LET" pitchFamily="2" charset="0"/>
                <a:cs typeface="PT Bold Heading" pitchFamily="2" charset="-78"/>
              </a:rPr>
              <a:t>عليه</a:t>
            </a:r>
            <a:r>
              <a:rPr lang="ar-SA" sz="3600" b="1" dirty="0" smtClean="0">
                <a:solidFill>
                  <a:srgbClr val="FF0000"/>
                </a:solidFill>
                <a:latin typeface="One Stroke Script LET" pitchFamily="2" charset="0"/>
                <a:cs typeface="PT Bold Heading" pitchFamily="2" charset="-78"/>
              </a:rPr>
              <a:t> أن ينام مبكراً</a:t>
            </a:r>
            <a:endParaRPr lang="ar-SA" sz="36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-762000" y="533400"/>
            <a:ext cx="922020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cs typeface="PT Bold Heading" pitchFamily="2" charset="-78"/>
              </a:rPr>
              <a:t>ملحوظة:</a:t>
            </a:r>
          </a:p>
          <a:p>
            <a:pPr algn="ctr"/>
            <a:r>
              <a:rPr lang="ar-SA" sz="4000" b="1" dirty="0" smtClean="0">
                <a:solidFill>
                  <a:srgbClr val="0000FF"/>
                </a:solidFill>
                <a:cs typeface="PT Bold Heading" pitchFamily="2" charset="-78"/>
              </a:rPr>
              <a:t>الشكر للأخت روزميري التي قامت بإعداد الملخص هنا</a:t>
            </a:r>
          </a:p>
          <a:p>
            <a:pPr algn="ctr"/>
            <a:endParaRPr lang="en-US" sz="4000" b="1" dirty="0" smtClean="0">
              <a:solidFill>
                <a:srgbClr val="0000FF"/>
              </a:solidFill>
              <a:cs typeface="PT Bold Heading" pitchFamily="2" charset="-78"/>
            </a:endParaRPr>
          </a:p>
          <a:p>
            <a:pPr algn="ctr"/>
            <a:r>
              <a:rPr lang="ar-SA" sz="4000" b="1" dirty="0" smtClean="0">
                <a:solidFill>
                  <a:srgbClr val="0000FF"/>
                </a:solidFill>
                <a:cs typeface="PT Bold Heading" pitchFamily="2" charset="-78"/>
              </a:rPr>
              <a:t>وكان دوري فقط هو التنسيق وبعض اللمسات</a:t>
            </a:r>
          </a:p>
          <a:p>
            <a:pPr algn="ctr"/>
            <a:endParaRPr lang="ar-SA" sz="40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/>
            <a:r>
              <a:rPr lang="ar-SA" sz="4000" b="1" dirty="0" smtClean="0">
                <a:solidFill>
                  <a:srgbClr val="0000FF"/>
                </a:solidFill>
                <a:cs typeface="PT Bold Heading" pitchFamily="2" charset="-78"/>
              </a:rPr>
              <a:t>فجزاها الله كل خير</a:t>
            </a:r>
          </a:p>
          <a:p>
            <a:pPr algn="ctr"/>
            <a:r>
              <a:rPr lang="ar-SA" sz="4000" b="1" dirty="0" smtClean="0">
                <a:solidFill>
                  <a:srgbClr val="0000FF"/>
                </a:solidFill>
                <a:cs typeface="PT Bold Heading" pitchFamily="2" charset="-78"/>
              </a:rPr>
              <a:t>هنا على </a:t>
            </a:r>
            <a:r>
              <a:rPr lang="ar-SA" sz="4000" b="1" dirty="0" err="1" smtClean="0">
                <a:solidFill>
                  <a:srgbClr val="0000FF"/>
                </a:solidFill>
                <a:cs typeface="PT Bold Heading" pitchFamily="2" charset="-78"/>
              </a:rPr>
              <a:t>اليوتيوب</a:t>
            </a:r>
            <a:endParaRPr lang="ar-SA" sz="4000" b="1" dirty="0" smtClean="0">
              <a:solidFill>
                <a:srgbClr val="0000FF"/>
              </a:solidFill>
              <a:cs typeface="PT Bold Heading" pitchFamily="2" charset="-78"/>
            </a:endParaRPr>
          </a:p>
          <a:p>
            <a:pPr algn="ctr"/>
            <a:endParaRPr lang="ar-SA" sz="4000" b="1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28600" y="2514600"/>
            <a:ext cx="6629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cs typeface="PT Bold Heading" pitchFamily="2" charset="-78"/>
              </a:rPr>
              <a:t>http://www.saudienglish.net/vb/showthread.php?t=130183</a:t>
            </a:r>
            <a:endParaRPr lang="ar-SA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-685800" y="5638800"/>
            <a:ext cx="7772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cs typeface="PT Bold Heading" pitchFamily="2" charset="-78"/>
              </a:rPr>
              <a:t>https://www.youtube.com/watch?v=W-ho5wGMKB0&amp;feature=youtu.be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ربع نص 10"/>
          <p:cNvSpPr txBox="1"/>
          <p:nvPr/>
        </p:nvSpPr>
        <p:spPr>
          <a:xfrm>
            <a:off x="533400" y="5638800"/>
            <a:ext cx="6858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معطف</a:t>
            </a:r>
            <a:endParaRPr lang="ar-SA" sz="54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533400" y="3962400"/>
            <a:ext cx="7162800" cy="1371600"/>
          </a:xfrm>
          <a:prstGeom prst="round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228600" y="3886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8000" b="1" dirty="0" smtClean="0">
                <a:solidFill>
                  <a:srgbClr val="002060"/>
                </a:solidFill>
                <a:latin typeface="Comic Sans MS" pitchFamily="66" charset="0"/>
              </a:rPr>
              <a:t>coat</a:t>
            </a:r>
            <a:endParaRPr lang="ar-SA" sz="8000" b="1" dirty="0" smtClean="0">
              <a:solidFill>
                <a:srgbClr val="C00000"/>
              </a:solidFill>
              <a:latin typeface="Comic Sans MS" pitchFamily="66" charset="0"/>
              <a:cs typeface="PT Bold Heading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371600" y="152400"/>
            <a:ext cx="5638800" cy="3733800"/>
          </a:xfrm>
          <a:prstGeom prst="rect">
            <a:avLst/>
          </a:prstGeom>
          <a:noFill/>
          <a:ln w="168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8" name="صورة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04800"/>
            <a:ext cx="2276475" cy="32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مربع نص 9"/>
          <p:cNvSpPr txBox="1"/>
          <p:nvPr/>
        </p:nvSpPr>
        <p:spPr>
          <a:xfrm>
            <a:off x="457200" y="5638800"/>
            <a:ext cx="6858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أدوات تجميل-</a:t>
            </a:r>
            <a:r>
              <a:rPr lang="ar-SA" sz="5400" b="1" dirty="0" err="1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مكياج</a:t>
            </a:r>
            <a:endParaRPr lang="ar-SA" sz="54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-228600" y="3962400"/>
            <a:ext cx="8458200" cy="1371600"/>
          </a:xfrm>
          <a:prstGeom prst="round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-1066800" y="4010561"/>
            <a:ext cx="1021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8000" b="1" dirty="0" smtClean="0">
                <a:solidFill>
                  <a:srgbClr val="002060"/>
                </a:solidFill>
                <a:latin typeface="Comic Sans MS" pitchFamily="66" charset="0"/>
              </a:rPr>
              <a:t>make-up</a:t>
            </a:r>
            <a:endParaRPr lang="ar-SA" sz="8000" b="1" dirty="0" smtClean="0">
              <a:solidFill>
                <a:srgbClr val="C00000"/>
              </a:solidFill>
              <a:latin typeface="Comic Sans MS" pitchFamily="66" charset="0"/>
              <a:cs typeface="PT Bold Heading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371600" y="152400"/>
            <a:ext cx="5638800" cy="3733800"/>
          </a:xfrm>
          <a:prstGeom prst="rect">
            <a:avLst/>
          </a:prstGeom>
          <a:noFill/>
          <a:ln w="168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8" name="صورة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04800"/>
            <a:ext cx="5181600" cy="345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ربع نص 10"/>
          <p:cNvSpPr txBox="1"/>
          <p:nvPr/>
        </p:nvSpPr>
        <p:spPr>
          <a:xfrm>
            <a:off x="533400" y="5638800"/>
            <a:ext cx="6629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عطر</a:t>
            </a:r>
            <a:endParaRPr lang="ar-SA" sz="54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-533400" y="3962400"/>
            <a:ext cx="9144000" cy="1371600"/>
          </a:xfrm>
          <a:prstGeom prst="round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-1066800" y="4073604"/>
            <a:ext cx="1021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perfume</a:t>
            </a:r>
            <a:endParaRPr lang="ar-SA" sz="6600" b="1" dirty="0" smtClean="0">
              <a:solidFill>
                <a:srgbClr val="C00000"/>
              </a:solidFill>
              <a:latin typeface="Comic Sans MS" pitchFamily="66" charset="0"/>
              <a:cs typeface="PT Bold Heading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371600" y="152400"/>
            <a:ext cx="5638800" cy="3733800"/>
          </a:xfrm>
          <a:prstGeom prst="rect">
            <a:avLst/>
          </a:prstGeom>
          <a:noFill/>
          <a:ln w="168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04800"/>
            <a:ext cx="2895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533400" y="5638800"/>
            <a:ext cx="6629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One Stroke Script LET" pitchFamily="2" charset="0"/>
                <a:cs typeface="PT Bold Heading" pitchFamily="2" charset="-78"/>
              </a:rPr>
              <a:t>قلادة</a:t>
            </a:r>
            <a:endParaRPr lang="ar-SA" sz="5400" b="1" dirty="0">
              <a:solidFill>
                <a:srgbClr val="0000FF"/>
              </a:solidFill>
              <a:latin typeface="One Stroke Script LET" pitchFamily="2" charset="0"/>
              <a:cs typeface="PT Bold Heading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-533400" y="3962400"/>
            <a:ext cx="9144000" cy="1371600"/>
          </a:xfrm>
          <a:prstGeom prst="round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-1066800" y="4073604"/>
            <a:ext cx="1021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necklace</a:t>
            </a:r>
            <a:endParaRPr lang="ar-SA" sz="6600" b="1" dirty="0" smtClean="0">
              <a:solidFill>
                <a:srgbClr val="C00000"/>
              </a:solidFill>
              <a:latin typeface="Comic Sans MS" pitchFamily="66" charset="0"/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371600" y="152400"/>
            <a:ext cx="5638800" cy="3733800"/>
          </a:xfrm>
          <a:prstGeom prst="rect">
            <a:avLst/>
          </a:prstGeom>
          <a:noFill/>
          <a:ln w="168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0" name="صورة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04800"/>
            <a:ext cx="3581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71599" y="228600"/>
            <a:ext cx="1024255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1143000" y="676870"/>
            <a:ext cx="95250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u="sng" dirty="0" smtClean="0">
                <a:solidFill>
                  <a:srgbClr val="C00000"/>
                </a:solidFill>
              </a:rPr>
              <a:t>Choose the right </a:t>
            </a:r>
            <a:r>
              <a:rPr lang="en-US" sz="5400" b="1" u="sng" dirty="0" smtClean="0">
                <a:solidFill>
                  <a:srgbClr val="C00000"/>
                </a:solidFill>
              </a:rPr>
              <a:t>words: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876800" y="115669"/>
            <a:ext cx="36936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/>
              <a:t>اختر الكلمات الصحيحة:</a:t>
            </a:r>
            <a:endParaRPr lang="en-US" sz="3600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1295400" y="3048000"/>
            <a:ext cx="102108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/>
            <a:r>
              <a:rPr lang="en-US" sz="4000" b="1" dirty="0" smtClean="0">
                <a:solidFill>
                  <a:srgbClr val="CC00CC"/>
                </a:solidFill>
              </a:rPr>
              <a:t>In </a:t>
            </a:r>
            <a:r>
              <a:rPr lang="en-US" sz="4000" b="1" dirty="0" smtClean="0">
                <a:solidFill>
                  <a:srgbClr val="CC00CC"/>
                </a:solidFill>
              </a:rPr>
              <a:t>………….… </a:t>
            </a:r>
            <a:r>
              <a:rPr lang="en-US" sz="4000" b="1" dirty="0" smtClean="0">
                <a:solidFill>
                  <a:srgbClr val="CC00CC"/>
                </a:solidFill>
              </a:rPr>
              <a:t>department I can buy eye shadow.</a:t>
            </a:r>
            <a:endParaRPr lang="en-US" sz="4000" dirty="0">
              <a:solidFill>
                <a:srgbClr val="CC00CC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-990600" y="2133600"/>
            <a:ext cx="9906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في قسم </a:t>
            </a:r>
            <a:r>
              <a:rPr lang="ar-SA" sz="4400" b="1" dirty="0" err="1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الـ</a:t>
            </a:r>
            <a:r>
              <a:rPr lang="ar-SA" sz="44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............. </a:t>
            </a:r>
            <a:r>
              <a:rPr lang="ar-SA" sz="44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أستطيع شراء ظل العيون.</a:t>
            </a:r>
            <a:endParaRPr lang="ar-SA" sz="4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0" y="5105400"/>
            <a:ext cx="6895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( </a:t>
            </a:r>
            <a:r>
              <a:rPr lang="en-US" sz="4000" b="1" dirty="0" smtClean="0">
                <a:solidFill>
                  <a:srgbClr val="0000FF"/>
                </a:solidFill>
              </a:rPr>
              <a:t>baby's</a:t>
            </a:r>
            <a:r>
              <a:rPr lang="en-US" sz="4000" b="1" dirty="0" smtClean="0">
                <a:solidFill>
                  <a:srgbClr val="C00000"/>
                </a:solidFill>
              </a:rPr>
              <a:t>   -  </a:t>
            </a:r>
            <a:r>
              <a:rPr lang="en-US" sz="4000" b="1" dirty="0" smtClean="0">
                <a:solidFill>
                  <a:srgbClr val="0000FF"/>
                </a:solidFill>
              </a:rPr>
              <a:t>women's</a:t>
            </a:r>
            <a:r>
              <a:rPr lang="en-US" sz="4000" b="1" dirty="0" smtClean="0">
                <a:solidFill>
                  <a:srgbClr val="C00000"/>
                </a:solidFill>
              </a:rPr>
              <a:t>   -  </a:t>
            </a:r>
            <a:r>
              <a:rPr lang="en-US" sz="4000" b="1" dirty="0" smtClean="0">
                <a:solidFill>
                  <a:srgbClr val="0000FF"/>
                </a:solidFill>
              </a:rPr>
              <a:t>men's</a:t>
            </a:r>
            <a:r>
              <a:rPr lang="en-US" sz="4000" b="1" dirty="0" smtClean="0">
                <a:solidFill>
                  <a:srgbClr val="C00000"/>
                </a:solidFill>
              </a:rPr>
              <a:t>  )</a:t>
            </a:r>
            <a:endParaRPr lang="ar-SA" sz="4000" dirty="0">
              <a:solidFill>
                <a:srgbClr val="C0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733800"/>
            <a:ext cx="12954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199" y="-76200"/>
            <a:ext cx="10744199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1143000" y="676870"/>
            <a:ext cx="9525000" cy="9233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u="sng" dirty="0" smtClean="0">
                <a:solidFill>
                  <a:srgbClr val="C00000"/>
                </a:solidFill>
              </a:rPr>
              <a:t>Choose the right </a:t>
            </a:r>
            <a:r>
              <a:rPr lang="en-US" sz="5400" b="1" u="sng" dirty="0" smtClean="0">
                <a:solidFill>
                  <a:srgbClr val="C00000"/>
                </a:solidFill>
              </a:rPr>
              <a:t>words: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876800" y="115669"/>
            <a:ext cx="36936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/>
              <a:t>اختر الكلمات الصحيحة:</a:t>
            </a:r>
            <a:endParaRPr lang="en-US" sz="3600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1295400" y="3048000"/>
            <a:ext cx="102108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It's rainy today. I need a 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…………………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-990600" y="2133600"/>
            <a:ext cx="9906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solidFill>
                  <a:srgbClr val="00B0F0"/>
                </a:solidFill>
                <a:latin typeface="Calibri" pitchFamily="34" charset="0"/>
                <a:cs typeface="Arial" pitchFamily="34" charset="0"/>
              </a:rPr>
              <a:t>الجو ممطر اليوم. أحتاج ..............</a:t>
            </a:r>
            <a:endParaRPr lang="ar-SA" sz="4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-19532" y="5029200"/>
            <a:ext cx="7144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( </a:t>
            </a:r>
            <a:r>
              <a:rPr lang="en-US" sz="4000" b="1" dirty="0" smtClean="0">
                <a:solidFill>
                  <a:srgbClr val="0000FF"/>
                </a:solidFill>
              </a:rPr>
              <a:t>ring</a:t>
            </a:r>
            <a:r>
              <a:rPr lang="en-US" sz="4000" b="1" dirty="0" smtClean="0">
                <a:solidFill>
                  <a:srgbClr val="C00000"/>
                </a:solidFill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</a:rPr>
              <a:t>-  </a:t>
            </a:r>
            <a:r>
              <a:rPr lang="en-US" sz="4000" b="1" dirty="0" smtClean="0">
                <a:solidFill>
                  <a:srgbClr val="0000FF"/>
                </a:solidFill>
              </a:rPr>
              <a:t>sunglasses</a:t>
            </a:r>
            <a:r>
              <a:rPr lang="en-US" sz="4000" b="1" dirty="0" smtClean="0">
                <a:solidFill>
                  <a:srgbClr val="C00000"/>
                </a:solidFill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</a:rPr>
              <a:t>-  </a:t>
            </a:r>
            <a:r>
              <a:rPr lang="en-US" sz="4000" b="1" dirty="0" smtClean="0">
                <a:solidFill>
                  <a:srgbClr val="0000FF"/>
                </a:solidFill>
              </a:rPr>
              <a:t>raincoat</a:t>
            </a:r>
            <a:r>
              <a:rPr lang="en-US" sz="4000" b="1" dirty="0" smtClean="0">
                <a:solidFill>
                  <a:srgbClr val="C00000"/>
                </a:solidFill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  <a:endParaRPr lang="ar-SA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513</Words>
  <Application>Microsoft Office PowerPoint</Application>
  <PresentationFormat>عرض على الشاشة (3:4)‏</PresentationFormat>
  <Paragraphs>120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a1</dc:creator>
  <cp:lastModifiedBy>a1</cp:lastModifiedBy>
  <cp:revision>141</cp:revision>
  <dcterms:created xsi:type="dcterms:W3CDTF">2016-02-11T20:17:59Z</dcterms:created>
  <dcterms:modified xsi:type="dcterms:W3CDTF">2016-02-12T08:19:03Z</dcterms:modified>
</cp:coreProperties>
</file>